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52" r:id="rId2"/>
    <p:sldMasterId id="2147483653" r:id="rId3"/>
    <p:sldMasterId id="2147483654" r:id="rId4"/>
    <p:sldMasterId id="2147483655" r:id="rId5"/>
    <p:sldMasterId id="2147483714" r:id="rId6"/>
    <p:sldMasterId id="2147483727" r:id="rId7"/>
    <p:sldMasterId id="2147483904" r:id="rId8"/>
    <p:sldMasterId id="2147483932" r:id="rId9"/>
    <p:sldMasterId id="2147484435" r:id="rId10"/>
  </p:sldMasterIdLst>
  <p:notesMasterIdLst>
    <p:notesMasterId r:id="rId59"/>
  </p:notesMasterIdLst>
  <p:handoutMasterIdLst>
    <p:handoutMasterId r:id="rId60"/>
  </p:handoutMasterIdLst>
  <p:sldIdLst>
    <p:sldId id="1024" r:id="rId11"/>
    <p:sldId id="965" r:id="rId12"/>
    <p:sldId id="889" r:id="rId13"/>
    <p:sldId id="1004" r:id="rId14"/>
    <p:sldId id="971" r:id="rId15"/>
    <p:sldId id="972" r:id="rId16"/>
    <p:sldId id="973" r:id="rId17"/>
    <p:sldId id="978" r:id="rId18"/>
    <p:sldId id="982" r:id="rId19"/>
    <p:sldId id="890" r:id="rId20"/>
    <p:sldId id="1007" r:id="rId21"/>
    <p:sldId id="908" r:id="rId22"/>
    <p:sldId id="1000" r:id="rId23"/>
    <p:sldId id="886" r:id="rId24"/>
    <p:sldId id="949" r:id="rId25"/>
    <p:sldId id="1005" r:id="rId26"/>
    <p:sldId id="1003" r:id="rId27"/>
    <p:sldId id="1006" r:id="rId28"/>
    <p:sldId id="906" r:id="rId29"/>
    <p:sldId id="983" r:id="rId30"/>
    <p:sldId id="940" r:id="rId31"/>
    <p:sldId id="999" r:id="rId32"/>
    <p:sldId id="986" r:id="rId33"/>
    <p:sldId id="987" r:id="rId34"/>
    <p:sldId id="997" r:id="rId35"/>
    <p:sldId id="922" r:id="rId36"/>
    <p:sldId id="994" r:id="rId37"/>
    <p:sldId id="958" r:id="rId38"/>
    <p:sldId id="959" r:id="rId39"/>
    <p:sldId id="946" r:id="rId40"/>
    <p:sldId id="962" r:id="rId41"/>
    <p:sldId id="1008" r:id="rId42"/>
    <p:sldId id="1009" r:id="rId43"/>
    <p:sldId id="1010" r:id="rId44"/>
    <p:sldId id="1012" r:id="rId45"/>
    <p:sldId id="1013" r:id="rId46"/>
    <p:sldId id="1011" r:id="rId47"/>
    <p:sldId id="926" r:id="rId48"/>
    <p:sldId id="1014" r:id="rId49"/>
    <p:sldId id="1015" r:id="rId50"/>
    <p:sldId id="991" r:id="rId51"/>
    <p:sldId id="1020" r:id="rId52"/>
    <p:sldId id="1019" r:id="rId53"/>
    <p:sldId id="1002" r:id="rId54"/>
    <p:sldId id="1001" r:id="rId55"/>
    <p:sldId id="1022" r:id="rId56"/>
    <p:sldId id="1023" r:id="rId57"/>
    <p:sldId id="998" r:id="rId58"/>
  </p:sldIdLst>
  <p:sldSz cx="9144000" cy="6858000" type="screen4x3"/>
  <p:notesSz cx="9601200" cy="7315200"/>
  <p:defaultTextStyle>
    <a:defPPr>
      <a:defRPr lang="en-US"/>
    </a:defPPr>
    <a:lvl1pPr algn="l" rtl="0" eaLnBrk="0" fontAlgn="base" hangingPunct="0">
      <a:spcBef>
        <a:spcPct val="0"/>
      </a:spcBef>
      <a:spcAft>
        <a:spcPct val="0"/>
      </a:spcAft>
      <a:defRPr sz="1400" kern="1200">
        <a:solidFill>
          <a:schemeClr val="tx1"/>
        </a:solidFill>
        <a:latin typeface="Arial" charset="0"/>
        <a:ea typeface="+mn-ea"/>
        <a:cs typeface="+mn-cs"/>
      </a:defRPr>
    </a:lvl1pPr>
    <a:lvl2pPr marL="457200" algn="l" rtl="0" eaLnBrk="0" fontAlgn="base" hangingPunct="0">
      <a:spcBef>
        <a:spcPct val="0"/>
      </a:spcBef>
      <a:spcAft>
        <a:spcPct val="0"/>
      </a:spcAft>
      <a:defRPr sz="1400" kern="1200">
        <a:solidFill>
          <a:schemeClr val="tx1"/>
        </a:solidFill>
        <a:latin typeface="Arial" charset="0"/>
        <a:ea typeface="+mn-ea"/>
        <a:cs typeface="+mn-cs"/>
      </a:defRPr>
    </a:lvl2pPr>
    <a:lvl3pPr marL="914400" algn="l" rtl="0" eaLnBrk="0" fontAlgn="base" hangingPunct="0">
      <a:spcBef>
        <a:spcPct val="0"/>
      </a:spcBef>
      <a:spcAft>
        <a:spcPct val="0"/>
      </a:spcAft>
      <a:defRPr sz="1400" kern="1200">
        <a:solidFill>
          <a:schemeClr val="tx1"/>
        </a:solidFill>
        <a:latin typeface="Arial" charset="0"/>
        <a:ea typeface="+mn-ea"/>
        <a:cs typeface="+mn-cs"/>
      </a:defRPr>
    </a:lvl3pPr>
    <a:lvl4pPr marL="1371600" algn="l" rtl="0" eaLnBrk="0" fontAlgn="base" hangingPunct="0">
      <a:spcBef>
        <a:spcPct val="0"/>
      </a:spcBef>
      <a:spcAft>
        <a:spcPct val="0"/>
      </a:spcAft>
      <a:defRPr sz="1400" kern="1200">
        <a:solidFill>
          <a:schemeClr val="tx1"/>
        </a:solidFill>
        <a:latin typeface="Arial" charset="0"/>
        <a:ea typeface="+mn-ea"/>
        <a:cs typeface="+mn-cs"/>
      </a:defRPr>
    </a:lvl4pPr>
    <a:lvl5pPr marL="1828800" algn="l"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6C0"/>
    <a:srgbClr val="6CB33F"/>
    <a:srgbClr val="4D4D4D"/>
    <a:srgbClr val="808080"/>
    <a:srgbClr val="7CEAF6"/>
    <a:srgbClr val="043685"/>
    <a:srgbClr val="EFF1E1"/>
    <a:srgbClr val="A16B35"/>
    <a:srgbClr val="996633"/>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704" autoAdjust="0"/>
    <p:restoredTop sz="80432" autoAdjust="0"/>
  </p:normalViewPr>
  <p:slideViewPr>
    <p:cSldViewPr snapToGrid="0" snapToObjects="1">
      <p:cViewPr>
        <p:scale>
          <a:sx n="90" d="100"/>
          <a:sy n="90" d="100"/>
        </p:scale>
        <p:origin x="-1284" y="1056"/>
      </p:cViewPr>
      <p:guideLst>
        <p:guide orient="horz" pos="247"/>
        <p:guide orient="horz" pos="313"/>
        <p:guide orient="horz" pos="1657"/>
        <p:guide orient="horz" pos="2038"/>
        <p:guide orient="horz" pos="2797"/>
        <p:guide orient="horz" pos="3373"/>
        <p:guide orient="horz" pos="3943"/>
        <p:guide pos="419"/>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11544"/>
    </p:cViewPr>
  </p:sorterViewPr>
  <p:notesViewPr>
    <p:cSldViewPr snapToGrid="0" snapToObjects="1">
      <p:cViewPr varScale="1">
        <p:scale>
          <a:sx n="75" d="100"/>
          <a:sy n="75" d="100"/>
        </p:scale>
        <p:origin x="-90" y="-174"/>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5874" name="Rectangle 2"/>
          <p:cNvSpPr>
            <a:spLocks noGrp="1" noChangeArrowheads="1"/>
          </p:cNvSpPr>
          <p:nvPr>
            <p:ph type="hdr" sz="quarter"/>
          </p:nvPr>
        </p:nvSpPr>
        <p:spPr bwMode="auto">
          <a:xfrm>
            <a:off x="0" y="0"/>
            <a:ext cx="4160838" cy="366713"/>
          </a:xfrm>
          <a:prstGeom prst="rect">
            <a:avLst/>
          </a:prstGeom>
          <a:noFill/>
          <a:ln w="9525">
            <a:noFill/>
            <a:miter lim="800000"/>
            <a:headEnd/>
            <a:tailEnd/>
          </a:ln>
          <a:effectLst/>
        </p:spPr>
        <p:txBody>
          <a:bodyPr vert="horz" wrap="square" lIns="94832" tIns="47416" rIns="94832" bIns="47416" numCol="1" anchor="t" anchorCtr="0" compatLnSpc="1">
            <a:prstTxWarp prst="textNoShape">
              <a:avLst/>
            </a:prstTxWarp>
          </a:bodyPr>
          <a:lstStyle>
            <a:lvl1pPr defTabSz="947738">
              <a:defRPr sz="1200" b="0">
                <a:latin typeface="Times New Roman" pitchFamily="18" charset="0"/>
              </a:defRPr>
            </a:lvl1pPr>
          </a:lstStyle>
          <a:p>
            <a:pPr>
              <a:defRPr/>
            </a:pPr>
            <a:endParaRPr lang="en-US"/>
          </a:p>
        </p:txBody>
      </p:sp>
      <p:sp>
        <p:nvSpPr>
          <p:cNvPr id="975875" name="Rectangle 3"/>
          <p:cNvSpPr>
            <a:spLocks noGrp="1" noChangeArrowheads="1"/>
          </p:cNvSpPr>
          <p:nvPr>
            <p:ph type="dt" sz="quarter" idx="1"/>
          </p:nvPr>
        </p:nvSpPr>
        <p:spPr bwMode="auto">
          <a:xfrm>
            <a:off x="5438775" y="0"/>
            <a:ext cx="4160838" cy="366713"/>
          </a:xfrm>
          <a:prstGeom prst="rect">
            <a:avLst/>
          </a:prstGeom>
          <a:noFill/>
          <a:ln w="9525">
            <a:noFill/>
            <a:miter lim="800000"/>
            <a:headEnd/>
            <a:tailEnd/>
          </a:ln>
          <a:effectLst/>
        </p:spPr>
        <p:txBody>
          <a:bodyPr vert="horz" wrap="square" lIns="94832" tIns="47416" rIns="94832" bIns="47416" numCol="1" anchor="t" anchorCtr="0" compatLnSpc="1">
            <a:prstTxWarp prst="textNoShape">
              <a:avLst/>
            </a:prstTxWarp>
          </a:bodyPr>
          <a:lstStyle>
            <a:lvl1pPr algn="r" defTabSz="947738">
              <a:defRPr sz="1200" b="0">
                <a:latin typeface="Times New Roman" pitchFamily="18" charset="0"/>
              </a:defRPr>
            </a:lvl1pPr>
          </a:lstStyle>
          <a:p>
            <a:pPr>
              <a:defRPr/>
            </a:pPr>
            <a:endParaRPr lang="en-US"/>
          </a:p>
        </p:txBody>
      </p:sp>
      <p:sp>
        <p:nvSpPr>
          <p:cNvPr id="975876" name="Rectangle 4"/>
          <p:cNvSpPr>
            <a:spLocks noGrp="1" noChangeArrowheads="1"/>
          </p:cNvSpPr>
          <p:nvPr>
            <p:ph type="ftr" sz="quarter" idx="2"/>
          </p:nvPr>
        </p:nvSpPr>
        <p:spPr bwMode="auto">
          <a:xfrm>
            <a:off x="0" y="6948488"/>
            <a:ext cx="4160838" cy="365125"/>
          </a:xfrm>
          <a:prstGeom prst="rect">
            <a:avLst/>
          </a:prstGeom>
          <a:noFill/>
          <a:ln w="9525">
            <a:noFill/>
            <a:miter lim="800000"/>
            <a:headEnd/>
            <a:tailEnd/>
          </a:ln>
          <a:effectLst/>
        </p:spPr>
        <p:txBody>
          <a:bodyPr vert="horz" wrap="square" lIns="94832" tIns="47416" rIns="94832" bIns="47416" numCol="1" anchor="b" anchorCtr="0" compatLnSpc="1">
            <a:prstTxWarp prst="textNoShape">
              <a:avLst/>
            </a:prstTxWarp>
          </a:bodyPr>
          <a:lstStyle>
            <a:lvl1pPr defTabSz="947738">
              <a:defRPr sz="1200" b="0">
                <a:latin typeface="Times New Roman" pitchFamily="18" charset="0"/>
              </a:defRPr>
            </a:lvl1pPr>
          </a:lstStyle>
          <a:p>
            <a:pPr>
              <a:defRPr/>
            </a:pPr>
            <a:endParaRPr lang="en-US"/>
          </a:p>
        </p:txBody>
      </p:sp>
      <p:sp>
        <p:nvSpPr>
          <p:cNvPr id="975877" name="Rectangle 5"/>
          <p:cNvSpPr>
            <a:spLocks noGrp="1" noChangeArrowheads="1"/>
          </p:cNvSpPr>
          <p:nvPr>
            <p:ph type="sldNum" sz="quarter" idx="3"/>
          </p:nvPr>
        </p:nvSpPr>
        <p:spPr bwMode="auto">
          <a:xfrm>
            <a:off x="5438775" y="6948488"/>
            <a:ext cx="4160838" cy="365125"/>
          </a:xfrm>
          <a:prstGeom prst="rect">
            <a:avLst/>
          </a:prstGeom>
          <a:noFill/>
          <a:ln w="9525">
            <a:noFill/>
            <a:miter lim="800000"/>
            <a:headEnd/>
            <a:tailEnd/>
          </a:ln>
          <a:effectLst/>
        </p:spPr>
        <p:txBody>
          <a:bodyPr vert="horz" wrap="square" lIns="94832" tIns="47416" rIns="94832" bIns="47416" numCol="1" anchor="b" anchorCtr="0" compatLnSpc="1">
            <a:prstTxWarp prst="textNoShape">
              <a:avLst/>
            </a:prstTxWarp>
          </a:bodyPr>
          <a:lstStyle>
            <a:lvl1pPr algn="r" defTabSz="947738">
              <a:defRPr sz="1200" b="0">
                <a:latin typeface="Times New Roman" pitchFamily="18" charset="0"/>
              </a:defRPr>
            </a:lvl1pPr>
          </a:lstStyle>
          <a:p>
            <a:pPr>
              <a:defRPr/>
            </a:pPr>
            <a:fld id="{FE7B99CE-C052-4105-AD65-FC2BD5E84600}" type="slidenum">
              <a:rPr lang="en-US"/>
              <a:pPr>
                <a:defRPr/>
              </a:pPr>
              <a:t>‹#›</a:t>
            </a:fld>
            <a:endParaRPr lang="en-US" dirty="0"/>
          </a:p>
        </p:txBody>
      </p:sp>
    </p:spTree>
    <p:extLst>
      <p:ext uri="{BB962C8B-B14F-4D97-AF65-F5344CB8AC3E}">
        <p14:creationId xmlns:p14="http://schemas.microsoft.com/office/powerpoint/2010/main" val="2133692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4160838" cy="366713"/>
          </a:xfrm>
          <a:prstGeom prst="rect">
            <a:avLst/>
          </a:prstGeom>
          <a:noFill/>
          <a:ln w="9525">
            <a:noFill/>
            <a:miter lim="800000"/>
            <a:headEnd/>
            <a:tailEnd/>
          </a:ln>
          <a:effectLst/>
        </p:spPr>
        <p:txBody>
          <a:bodyPr vert="horz" wrap="square" lIns="96634" tIns="48318" rIns="96634" bIns="48318" numCol="1" anchor="t" anchorCtr="0" compatLnSpc="1">
            <a:prstTxWarp prst="textNoShape">
              <a:avLst/>
            </a:prstTxWarp>
          </a:bodyPr>
          <a:lstStyle>
            <a:lvl1pPr defTabSz="966788">
              <a:defRPr sz="1200" b="0">
                <a:solidFill>
                  <a:srgbClr val="996633"/>
                </a:solidFill>
                <a:latin typeface="Times New Roman" pitchFamily="18" charset="0"/>
              </a:defRPr>
            </a:lvl1pPr>
          </a:lstStyle>
          <a:p>
            <a:pPr>
              <a:defRPr/>
            </a:pPr>
            <a:endParaRPr lang="en-US"/>
          </a:p>
        </p:txBody>
      </p:sp>
      <p:sp>
        <p:nvSpPr>
          <p:cNvPr id="60419" name="Rectangle 3"/>
          <p:cNvSpPr>
            <a:spLocks noGrp="1" noChangeArrowheads="1"/>
          </p:cNvSpPr>
          <p:nvPr>
            <p:ph type="dt" idx="1"/>
          </p:nvPr>
        </p:nvSpPr>
        <p:spPr bwMode="auto">
          <a:xfrm>
            <a:off x="5440363" y="0"/>
            <a:ext cx="4160837" cy="366713"/>
          </a:xfrm>
          <a:prstGeom prst="rect">
            <a:avLst/>
          </a:prstGeom>
          <a:noFill/>
          <a:ln w="9525">
            <a:noFill/>
            <a:miter lim="800000"/>
            <a:headEnd/>
            <a:tailEnd/>
          </a:ln>
          <a:effectLst/>
        </p:spPr>
        <p:txBody>
          <a:bodyPr vert="horz" wrap="square" lIns="96634" tIns="48318" rIns="96634" bIns="48318" numCol="1" anchor="t" anchorCtr="0" compatLnSpc="1">
            <a:prstTxWarp prst="textNoShape">
              <a:avLst/>
            </a:prstTxWarp>
          </a:bodyPr>
          <a:lstStyle>
            <a:lvl1pPr algn="r" defTabSz="966788">
              <a:defRPr sz="1200" b="0">
                <a:solidFill>
                  <a:srgbClr val="996633"/>
                </a:solidFill>
                <a:latin typeface="Times New Roman" pitchFamily="18" charset="0"/>
              </a:defRPr>
            </a:lvl1pPr>
          </a:lstStyle>
          <a:p>
            <a:pPr>
              <a:defRPr/>
            </a:pPr>
            <a:endParaRPr lang="en-US"/>
          </a:p>
        </p:txBody>
      </p:sp>
      <p:sp>
        <p:nvSpPr>
          <p:cNvPr id="126980" name="Rectangle 4"/>
          <p:cNvSpPr>
            <a:spLocks noGrp="1" noRot="1" noChangeAspect="1" noChangeArrowheads="1" noTextEdit="1"/>
          </p:cNvSpPr>
          <p:nvPr>
            <p:ph type="sldImg" idx="2"/>
          </p:nvPr>
        </p:nvSpPr>
        <p:spPr bwMode="auto">
          <a:xfrm>
            <a:off x="2973388" y="547688"/>
            <a:ext cx="3657600" cy="274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1" name="Rectangle 5"/>
          <p:cNvSpPr>
            <a:spLocks noGrp="1" noChangeArrowheads="1"/>
          </p:cNvSpPr>
          <p:nvPr>
            <p:ph type="body" sz="quarter" idx="3"/>
          </p:nvPr>
        </p:nvSpPr>
        <p:spPr bwMode="auto">
          <a:xfrm>
            <a:off x="1281113" y="3475038"/>
            <a:ext cx="7038975" cy="3292475"/>
          </a:xfrm>
          <a:prstGeom prst="rect">
            <a:avLst/>
          </a:prstGeom>
          <a:noFill/>
          <a:ln w="9525">
            <a:noFill/>
            <a:miter lim="800000"/>
            <a:headEnd/>
            <a:tailEnd/>
          </a:ln>
          <a:effectLst/>
        </p:spPr>
        <p:txBody>
          <a:bodyPr vert="horz" wrap="square" lIns="96634" tIns="48318" rIns="96634" bIns="4831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0422" name="Rectangle 6"/>
          <p:cNvSpPr>
            <a:spLocks noGrp="1" noChangeArrowheads="1"/>
          </p:cNvSpPr>
          <p:nvPr>
            <p:ph type="ftr" sz="quarter" idx="4"/>
          </p:nvPr>
        </p:nvSpPr>
        <p:spPr bwMode="auto">
          <a:xfrm>
            <a:off x="0" y="6948488"/>
            <a:ext cx="4160838" cy="366712"/>
          </a:xfrm>
          <a:prstGeom prst="rect">
            <a:avLst/>
          </a:prstGeom>
          <a:noFill/>
          <a:ln w="9525">
            <a:noFill/>
            <a:miter lim="800000"/>
            <a:headEnd/>
            <a:tailEnd/>
          </a:ln>
          <a:effectLst/>
        </p:spPr>
        <p:txBody>
          <a:bodyPr vert="horz" wrap="square" lIns="96634" tIns="48318" rIns="96634" bIns="48318" numCol="1" anchor="b" anchorCtr="0" compatLnSpc="1">
            <a:prstTxWarp prst="textNoShape">
              <a:avLst/>
            </a:prstTxWarp>
          </a:bodyPr>
          <a:lstStyle>
            <a:lvl1pPr defTabSz="966788">
              <a:defRPr sz="1200" b="0">
                <a:solidFill>
                  <a:srgbClr val="996633"/>
                </a:solidFill>
                <a:latin typeface="Times New Roman" pitchFamily="18" charset="0"/>
              </a:defRPr>
            </a:lvl1pPr>
          </a:lstStyle>
          <a:p>
            <a:pPr>
              <a:defRPr/>
            </a:pPr>
            <a:endParaRPr lang="en-US"/>
          </a:p>
        </p:txBody>
      </p:sp>
      <p:sp>
        <p:nvSpPr>
          <p:cNvPr id="60423" name="Rectangle 7"/>
          <p:cNvSpPr>
            <a:spLocks noGrp="1" noChangeArrowheads="1"/>
          </p:cNvSpPr>
          <p:nvPr>
            <p:ph type="sldNum" sz="quarter" idx="5"/>
          </p:nvPr>
        </p:nvSpPr>
        <p:spPr bwMode="auto">
          <a:xfrm>
            <a:off x="5440363" y="6948488"/>
            <a:ext cx="4160837" cy="366712"/>
          </a:xfrm>
          <a:prstGeom prst="rect">
            <a:avLst/>
          </a:prstGeom>
          <a:noFill/>
          <a:ln w="9525">
            <a:noFill/>
            <a:miter lim="800000"/>
            <a:headEnd/>
            <a:tailEnd/>
          </a:ln>
          <a:effectLst/>
        </p:spPr>
        <p:txBody>
          <a:bodyPr vert="horz" wrap="square" lIns="96634" tIns="48318" rIns="96634" bIns="48318" numCol="1" anchor="b" anchorCtr="0" compatLnSpc="1">
            <a:prstTxWarp prst="textNoShape">
              <a:avLst/>
            </a:prstTxWarp>
          </a:bodyPr>
          <a:lstStyle>
            <a:lvl1pPr algn="r" defTabSz="966788">
              <a:defRPr sz="1200" b="0">
                <a:solidFill>
                  <a:srgbClr val="996633"/>
                </a:solidFill>
                <a:latin typeface="Times New Roman" pitchFamily="18" charset="0"/>
              </a:defRPr>
            </a:lvl1pPr>
          </a:lstStyle>
          <a:p>
            <a:pPr>
              <a:defRPr/>
            </a:pPr>
            <a:fld id="{69AD55EA-7467-48E4-85BB-CB5C95B8CEAA}" type="slidenum">
              <a:rPr lang="en-US"/>
              <a:pPr>
                <a:defRPr/>
              </a:pPr>
              <a:t>‹#›</a:t>
            </a:fld>
            <a:endParaRPr lang="en-US" dirty="0"/>
          </a:p>
        </p:txBody>
      </p:sp>
    </p:spTree>
    <p:extLst>
      <p:ext uri="{BB962C8B-B14F-4D97-AF65-F5344CB8AC3E}">
        <p14:creationId xmlns:p14="http://schemas.microsoft.com/office/powerpoint/2010/main" val="13874723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1. </a:t>
            </a:r>
            <a:r>
              <a:rPr lang="en-US" sz="1200" b="1" dirty="0" smtClean="0">
                <a:solidFill>
                  <a:srgbClr val="0076C0"/>
                </a:solidFill>
              </a:rPr>
              <a:t>YES! Flat surface, perfectly level diverter.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2. </a:t>
            </a:r>
            <a:r>
              <a:rPr lang="en-US" sz="1200" b="1" dirty="0" smtClean="0">
                <a:solidFill>
                  <a:srgbClr val="0076C0"/>
                </a:solidFill>
              </a:rPr>
              <a:t>NO! diverter is not level so the rain barrel to overflow. Gravel could also shift and cause the rain barrel to tip.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3. </a:t>
            </a:r>
            <a:r>
              <a:rPr lang="en-US" sz="1200" b="1" dirty="0" smtClean="0">
                <a:solidFill>
                  <a:srgbClr val="0076C0"/>
                </a:solidFill>
              </a:rPr>
              <a:t>NO! Open top barrels could breed mosquitos</a:t>
            </a:r>
            <a:r>
              <a:rPr lang="en-US" sz="1200" b="1" baseline="0" dirty="0" smtClean="0">
                <a:solidFill>
                  <a:srgbClr val="0076C0"/>
                </a:solidFill>
              </a:rPr>
              <a:t> &amp; NO Diverter. </a:t>
            </a:r>
            <a:r>
              <a:rPr lang="en-US" sz="1200" b="1" dirty="0" smtClean="0">
                <a:solidFill>
                  <a:srgbClr val="0076C0"/>
                </a:solidFill>
              </a:rPr>
              <a:t>We also do not want a cut downspout just free flowing water.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4. </a:t>
            </a:r>
            <a:r>
              <a:rPr lang="en-US" sz="1200" b="1" dirty="0" smtClean="0">
                <a:solidFill>
                  <a:srgbClr val="0076C0"/>
                </a:solidFill>
              </a:rPr>
              <a:t>YES! Barrels with small screened in top and installed diverter will be approved. </a:t>
            </a:r>
          </a:p>
          <a:p>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Heavy when full: 1 gallon of water weighs over 8 lbs. 45 gal</a:t>
            </a:r>
            <a:r>
              <a:rPr lang="en-US" altLang="en-US" baseline="0" dirty="0" smtClean="0"/>
              <a:t> capacity barrel (45 * 8) l= 360 </a:t>
            </a:r>
            <a:r>
              <a:rPr lang="en-US" altLang="en-US" baseline="0" dirty="0" err="1" smtClean="0"/>
              <a:t>lbs</a:t>
            </a:r>
            <a:endParaRPr lang="en-US" alt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t>Ensure level stand, Not top-heavy on platform</a:t>
            </a:r>
          </a:p>
          <a:p>
            <a:r>
              <a:rPr lang="en-US" altLang="en-US" baseline="0" dirty="0" smtClean="0"/>
              <a:t>Check  that it’s Kid-proof and safe (screws to keep lid on)</a:t>
            </a:r>
          </a:p>
          <a:p>
            <a:r>
              <a:rPr lang="en-US" altLang="en-US" baseline="0" dirty="0" smtClean="0"/>
              <a:t>Elevate at least 2’ for ok water pressure. Pumps are available, however!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dirty="0" smtClean="0">
                <a:solidFill>
                  <a:srgbClr val="0076C0"/>
                </a:solidFill>
                <a:latin typeface="Myriad Web Pro" pitchFamily="34" charset="0"/>
              </a:rPr>
              <a:t>Barrels that are full when it rains can’t capture and store any</a:t>
            </a:r>
            <a:r>
              <a:rPr lang="en-US" altLang="en-US" sz="1200" baseline="0" dirty="0" smtClean="0">
                <a:solidFill>
                  <a:srgbClr val="0076C0"/>
                </a:solidFill>
                <a:latin typeface="Myriad Web Pro" pitchFamily="34" charset="0"/>
              </a:rPr>
              <a:t> more rain water. </a:t>
            </a:r>
            <a:endParaRPr lang="en-US" altLang="en-US" sz="1200" dirty="0" smtClean="0">
              <a:solidFill>
                <a:srgbClr val="0076C0"/>
              </a:solidFill>
              <a:latin typeface="Myriad Web Pro" pitchFamily="34" charset="0"/>
            </a:endParaRPr>
          </a:p>
          <a:p>
            <a:r>
              <a:rPr lang="en-US" altLang="en-US" sz="1200" dirty="0" smtClean="0">
                <a:solidFill>
                  <a:srgbClr val="0076C0"/>
                </a:solidFill>
                <a:latin typeface="Myriad Web Pro" pitchFamily="34" charset="0"/>
              </a:rPr>
              <a:t>Keep water flowing by installing a soaker hose to your rain barrel. Less maintenance for you (no open/close valve); consistent free water for your plants</a:t>
            </a:r>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Store for winter: 1)</a:t>
            </a:r>
            <a:r>
              <a:rPr lang="en-US" altLang="en-US" baseline="0" dirty="0" smtClean="0"/>
              <a:t> Empty 2) Clean out 3) Store in shed, garage, basement 4) If kept outside, ensure no water will get in. 5) Plug up downspout. </a:t>
            </a:r>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effectLst/>
              </a:rPr>
              <a:t>Together with our partners, Franklin Soil and Water offers eligible residents $50 reimbursements for the purchase of an approved rain barrel, compost bin, or native plants and trees from a licensed retailer within the current year of participation. </a:t>
            </a:r>
            <a:r>
              <a:rPr lang="en-US" dirty="0" smtClean="0"/>
              <a:t>The Community Backyards program is available to City of Columbus residents, participating municipalities, and Franklin County residents.  </a:t>
            </a:r>
            <a:r>
              <a:rPr lang="en-US" sz="1200" i="1" kern="1200" dirty="0" smtClean="0">
                <a:solidFill>
                  <a:schemeClr val="tx1"/>
                </a:solidFill>
                <a:effectLst/>
                <a:latin typeface="Times New Roman" pitchFamily="18" charset="0"/>
                <a:ea typeface="+mn-ea"/>
                <a:cs typeface="+mn-cs"/>
              </a:rPr>
              <a:t/>
            </a:r>
            <a:br>
              <a:rPr lang="en-US" sz="1200" i="1" kern="1200" dirty="0" smtClean="0">
                <a:solidFill>
                  <a:schemeClr val="tx1"/>
                </a:solidFill>
                <a:effectLst/>
                <a:latin typeface="Times New Roman" pitchFamily="18" charset="0"/>
                <a:ea typeface="+mn-ea"/>
                <a:cs typeface="+mn-cs"/>
              </a:rPr>
            </a:br>
            <a:endParaRPr lang="en-US" altLang="en-US" dirty="0" smtClean="0"/>
          </a:p>
          <a:p>
            <a:pPr>
              <a:spcBef>
                <a:spcPct val="0"/>
              </a:spcBef>
            </a:pPr>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1400">
                <a:solidFill>
                  <a:schemeClr val="tx1"/>
                </a:solidFill>
                <a:latin typeface="Arial" charset="0"/>
              </a:defRPr>
            </a:lvl1pPr>
            <a:lvl2pPr marL="742950" indent="-285750" defTabSz="931863">
              <a:defRPr sz="1400">
                <a:solidFill>
                  <a:schemeClr val="tx1"/>
                </a:solidFill>
                <a:latin typeface="Arial" charset="0"/>
              </a:defRPr>
            </a:lvl2pPr>
            <a:lvl3pPr marL="1143000" indent="-228600" defTabSz="931863">
              <a:defRPr sz="1400">
                <a:solidFill>
                  <a:schemeClr val="tx1"/>
                </a:solidFill>
                <a:latin typeface="Arial" charset="0"/>
              </a:defRPr>
            </a:lvl3pPr>
            <a:lvl4pPr marL="1600200" indent="-228600" defTabSz="931863">
              <a:defRPr sz="1400">
                <a:solidFill>
                  <a:schemeClr val="tx1"/>
                </a:solidFill>
                <a:latin typeface="Arial" charset="0"/>
              </a:defRPr>
            </a:lvl4pPr>
            <a:lvl5pPr marL="2057400" indent="-228600" defTabSz="931863">
              <a:defRPr sz="1400">
                <a:solidFill>
                  <a:schemeClr val="tx1"/>
                </a:solidFill>
                <a:latin typeface="Arial" charset="0"/>
              </a:defRPr>
            </a:lvl5pPr>
            <a:lvl6pPr marL="2514600" indent="-228600" defTabSz="931863" eaLnBrk="0" fontAlgn="base" hangingPunct="0">
              <a:spcBef>
                <a:spcPct val="0"/>
              </a:spcBef>
              <a:spcAft>
                <a:spcPct val="0"/>
              </a:spcAft>
              <a:defRPr sz="1400">
                <a:solidFill>
                  <a:schemeClr val="tx1"/>
                </a:solidFill>
                <a:latin typeface="Arial" charset="0"/>
              </a:defRPr>
            </a:lvl6pPr>
            <a:lvl7pPr marL="2971800" indent="-228600" defTabSz="931863" eaLnBrk="0" fontAlgn="base" hangingPunct="0">
              <a:spcBef>
                <a:spcPct val="0"/>
              </a:spcBef>
              <a:spcAft>
                <a:spcPct val="0"/>
              </a:spcAft>
              <a:defRPr sz="1400">
                <a:solidFill>
                  <a:schemeClr val="tx1"/>
                </a:solidFill>
                <a:latin typeface="Arial" charset="0"/>
              </a:defRPr>
            </a:lvl7pPr>
            <a:lvl8pPr marL="3429000" indent="-228600" defTabSz="931863" eaLnBrk="0" fontAlgn="base" hangingPunct="0">
              <a:spcBef>
                <a:spcPct val="0"/>
              </a:spcBef>
              <a:spcAft>
                <a:spcPct val="0"/>
              </a:spcAft>
              <a:defRPr sz="1400">
                <a:solidFill>
                  <a:schemeClr val="tx1"/>
                </a:solidFill>
                <a:latin typeface="Arial" charset="0"/>
              </a:defRPr>
            </a:lvl8pPr>
            <a:lvl9pPr marL="3886200" indent="-228600" defTabSz="931863" eaLnBrk="0" fontAlgn="base" hangingPunct="0">
              <a:spcBef>
                <a:spcPct val="0"/>
              </a:spcBef>
              <a:spcAft>
                <a:spcPct val="0"/>
              </a:spcAft>
              <a:defRPr sz="1400">
                <a:solidFill>
                  <a:schemeClr val="tx1"/>
                </a:solidFill>
                <a:latin typeface="Arial" charset="0"/>
              </a:defRPr>
            </a:lvl9pPr>
          </a:lstStyle>
          <a:p>
            <a:pPr eaLnBrk="1" hangingPunct="1"/>
            <a:fld id="{8862351B-618A-4518-88F3-82B568C34EE9}" type="slidenum">
              <a:rPr lang="en-US" altLang="en-US" sz="1200" smtClean="0">
                <a:solidFill>
                  <a:srgbClr val="000000"/>
                </a:solidFill>
                <a:latin typeface="Times New Roman" pitchFamily="18" charset="0"/>
              </a:rPr>
              <a:pPr eaLnBrk="1" hangingPunct="1"/>
              <a:t>22</a:t>
            </a:fld>
            <a:endParaRPr lang="en-US" altLang="en-US" sz="1200" smtClean="0">
              <a:solidFill>
                <a:srgbClr val="000000"/>
              </a:solidFill>
              <a:latin typeface="Times New Roman" pitchFamily="18"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1400">
                <a:solidFill>
                  <a:schemeClr val="tx1"/>
                </a:solidFill>
                <a:latin typeface="Arial" charset="0"/>
              </a:defRPr>
            </a:lvl1pPr>
            <a:lvl2pPr marL="742950" indent="-285750" defTabSz="931863">
              <a:defRPr sz="1400">
                <a:solidFill>
                  <a:schemeClr val="tx1"/>
                </a:solidFill>
                <a:latin typeface="Arial" charset="0"/>
              </a:defRPr>
            </a:lvl2pPr>
            <a:lvl3pPr marL="1143000" indent="-228600" defTabSz="931863">
              <a:defRPr sz="1400">
                <a:solidFill>
                  <a:schemeClr val="tx1"/>
                </a:solidFill>
                <a:latin typeface="Arial" charset="0"/>
              </a:defRPr>
            </a:lvl3pPr>
            <a:lvl4pPr marL="1600200" indent="-228600" defTabSz="931863">
              <a:defRPr sz="1400">
                <a:solidFill>
                  <a:schemeClr val="tx1"/>
                </a:solidFill>
                <a:latin typeface="Arial" charset="0"/>
              </a:defRPr>
            </a:lvl4pPr>
            <a:lvl5pPr marL="2057400" indent="-228600" defTabSz="931863">
              <a:defRPr sz="1400">
                <a:solidFill>
                  <a:schemeClr val="tx1"/>
                </a:solidFill>
                <a:latin typeface="Arial" charset="0"/>
              </a:defRPr>
            </a:lvl5pPr>
            <a:lvl6pPr marL="2514600" indent="-228600" defTabSz="931863" eaLnBrk="0" fontAlgn="base" hangingPunct="0">
              <a:spcBef>
                <a:spcPct val="0"/>
              </a:spcBef>
              <a:spcAft>
                <a:spcPct val="0"/>
              </a:spcAft>
              <a:defRPr sz="1400">
                <a:solidFill>
                  <a:schemeClr val="tx1"/>
                </a:solidFill>
                <a:latin typeface="Arial" charset="0"/>
              </a:defRPr>
            </a:lvl6pPr>
            <a:lvl7pPr marL="2971800" indent="-228600" defTabSz="931863" eaLnBrk="0" fontAlgn="base" hangingPunct="0">
              <a:spcBef>
                <a:spcPct val="0"/>
              </a:spcBef>
              <a:spcAft>
                <a:spcPct val="0"/>
              </a:spcAft>
              <a:defRPr sz="1400">
                <a:solidFill>
                  <a:schemeClr val="tx1"/>
                </a:solidFill>
                <a:latin typeface="Arial" charset="0"/>
              </a:defRPr>
            </a:lvl7pPr>
            <a:lvl8pPr marL="3429000" indent="-228600" defTabSz="931863" eaLnBrk="0" fontAlgn="base" hangingPunct="0">
              <a:spcBef>
                <a:spcPct val="0"/>
              </a:spcBef>
              <a:spcAft>
                <a:spcPct val="0"/>
              </a:spcAft>
              <a:defRPr sz="1400">
                <a:solidFill>
                  <a:schemeClr val="tx1"/>
                </a:solidFill>
                <a:latin typeface="Arial" charset="0"/>
              </a:defRPr>
            </a:lvl8pPr>
            <a:lvl9pPr marL="3886200" indent="-228600" defTabSz="931863" eaLnBrk="0" fontAlgn="base" hangingPunct="0">
              <a:spcBef>
                <a:spcPct val="0"/>
              </a:spcBef>
              <a:spcAft>
                <a:spcPct val="0"/>
              </a:spcAft>
              <a:defRPr sz="1400">
                <a:solidFill>
                  <a:schemeClr val="tx1"/>
                </a:solidFill>
                <a:latin typeface="Arial" charset="0"/>
              </a:defRPr>
            </a:lvl9pPr>
          </a:lstStyle>
          <a:p>
            <a:pPr eaLnBrk="1" hangingPunct="1"/>
            <a:fld id="{DFD105C6-C5FA-4650-94C8-CD8E69806A70}" type="slidenum">
              <a:rPr lang="en-US" altLang="en-US" sz="1200" smtClean="0">
                <a:solidFill>
                  <a:srgbClr val="000000"/>
                </a:solidFill>
                <a:latin typeface="Times New Roman" pitchFamily="18" charset="0"/>
              </a:rPr>
              <a:pPr eaLnBrk="1" hangingPunct="1"/>
              <a:t>23</a:t>
            </a:fld>
            <a:endParaRPr lang="en-US" altLang="en-US" sz="1200" smtClean="0">
              <a:solidFill>
                <a:srgbClr val="000000"/>
              </a:solidFill>
              <a:latin typeface="Times New Roman" pitchFamily="18"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Native plants slough off 30% of their roots during a year to create pockets in the soil, allowing for better infiltration.</a:t>
            </a:r>
          </a:p>
          <a:p>
            <a:pPr eaLnBrk="1" hangingPunct="1"/>
            <a:r>
              <a:rPr lang="en-US" altLang="en-US" dirty="0" smtClean="0"/>
              <a:t>Can compose garden</a:t>
            </a:r>
            <a:r>
              <a:rPr lang="en-US" altLang="en-US" baseline="0" dirty="0" smtClean="0"/>
              <a:t> with any complement of plants: perennials, grasses, shrubs, or trees.</a:t>
            </a:r>
          </a:p>
          <a:p>
            <a:pPr eaLnBrk="1" hangingPunct="1"/>
            <a:r>
              <a:rPr lang="en-US" altLang="en-US" baseline="0" dirty="0" smtClean="0"/>
              <a:t>As with any landscape, consider form, texture, color, sun exposure.</a:t>
            </a:r>
          </a:p>
          <a:p>
            <a:pPr eaLnBrk="1" hangingPunct="1"/>
            <a:r>
              <a:rPr lang="en-US" altLang="en-US" baseline="0" dirty="0" smtClean="0"/>
              <a:t>More important: moisture preference.</a:t>
            </a:r>
          </a:p>
          <a:p>
            <a:pPr eaLnBrk="1" hangingPunct="1"/>
            <a:r>
              <a:rPr lang="en-US" altLang="en-US" baseline="0" dirty="0" smtClean="0"/>
              <a:t>These designs mostly natives, some non-natives and cultivars. Colors illustrate bloom color. </a:t>
            </a:r>
          </a:p>
          <a:p>
            <a:pPr eaLnBrk="1" hangingPunct="1"/>
            <a:r>
              <a:rPr lang="en-US" altLang="en-US" baseline="0" dirty="0" smtClean="0"/>
              <a:t>ZONE 1: back edge of garden (dry-</a:t>
            </a:r>
            <a:r>
              <a:rPr lang="en-US" altLang="en-US" baseline="0" dirty="0" err="1" smtClean="0"/>
              <a:t>avg</a:t>
            </a:r>
            <a:r>
              <a:rPr lang="en-US" altLang="en-US" baseline="0" dirty="0" smtClean="0"/>
              <a:t> moisture, tall plants)</a:t>
            </a:r>
          </a:p>
          <a:p>
            <a:pPr eaLnBrk="1" hangingPunct="1"/>
            <a:r>
              <a:rPr lang="en-US" altLang="en-US" baseline="0" dirty="0" smtClean="0"/>
              <a:t>ZONE 2: edges (dry-</a:t>
            </a:r>
            <a:r>
              <a:rPr lang="en-US" altLang="en-US" baseline="0" dirty="0" err="1" smtClean="0"/>
              <a:t>avg</a:t>
            </a:r>
            <a:r>
              <a:rPr lang="en-US" altLang="en-US" baseline="0" dirty="0" smtClean="0"/>
              <a:t> moisture, med height plants)</a:t>
            </a:r>
          </a:p>
          <a:p>
            <a:pPr eaLnBrk="1" hangingPunct="1"/>
            <a:r>
              <a:rPr lang="en-US" altLang="en-US" baseline="0" dirty="0" smtClean="0"/>
              <a:t>ZONE 3: side slopes (side slopes (</a:t>
            </a:r>
            <a:r>
              <a:rPr lang="en-US" altLang="en-US" baseline="0" dirty="0" err="1" smtClean="0"/>
              <a:t>avg</a:t>
            </a:r>
            <a:r>
              <a:rPr lang="en-US" altLang="en-US" baseline="0" dirty="0" smtClean="0"/>
              <a:t>-moist soils, med height plants)</a:t>
            </a:r>
          </a:p>
          <a:p>
            <a:pPr eaLnBrk="1" hangingPunct="1"/>
            <a:r>
              <a:rPr lang="en-US" altLang="en-US" baseline="0" dirty="0" smtClean="0"/>
              <a:t>ZONE 4: front edge (dry-</a:t>
            </a:r>
            <a:r>
              <a:rPr lang="en-US" altLang="en-US" baseline="0" dirty="0" err="1" smtClean="0"/>
              <a:t>ave</a:t>
            </a:r>
            <a:r>
              <a:rPr lang="en-US" altLang="en-US" baseline="0" dirty="0" smtClean="0"/>
              <a:t> soils, shorter plants)</a:t>
            </a:r>
          </a:p>
          <a:p>
            <a:pPr eaLnBrk="1" hangingPunct="1"/>
            <a:r>
              <a:rPr lang="en-US" altLang="en-US" baseline="0" dirty="0" smtClean="0"/>
              <a:t>ZONE 5&amp;6) middle of garden is for deepest water levels. (Tall plants, tolerant of moist soils)</a:t>
            </a:r>
            <a:endParaRPr lang="en-US" alt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1400">
                <a:solidFill>
                  <a:schemeClr val="tx1"/>
                </a:solidFill>
                <a:latin typeface="Arial" charset="0"/>
              </a:defRPr>
            </a:lvl1pPr>
            <a:lvl2pPr marL="742950" indent="-285750" defTabSz="931863">
              <a:defRPr sz="1400">
                <a:solidFill>
                  <a:schemeClr val="tx1"/>
                </a:solidFill>
                <a:latin typeface="Arial" charset="0"/>
              </a:defRPr>
            </a:lvl2pPr>
            <a:lvl3pPr marL="1143000" indent="-228600" defTabSz="931863">
              <a:defRPr sz="1400">
                <a:solidFill>
                  <a:schemeClr val="tx1"/>
                </a:solidFill>
                <a:latin typeface="Arial" charset="0"/>
              </a:defRPr>
            </a:lvl3pPr>
            <a:lvl4pPr marL="1600200" indent="-228600" defTabSz="931863">
              <a:defRPr sz="1400">
                <a:solidFill>
                  <a:schemeClr val="tx1"/>
                </a:solidFill>
                <a:latin typeface="Arial" charset="0"/>
              </a:defRPr>
            </a:lvl4pPr>
            <a:lvl5pPr marL="2057400" indent="-228600" defTabSz="931863">
              <a:defRPr sz="1400">
                <a:solidFill>
                  <a:schemeClr val="tx1"/>
                </a:solidFill>
                <a:latin typeface="Arial" charset="0"/>
              </a:defRPr>
            </a:lvl5pPr>
            <a:lvl6pPr marL="2514600" indent="-228600" defTabSz="931863" eaLnBrk="0" fontAlgn="base" hangingPunct="0">
              <a:spcBef>
                <a:spcPct val="0"/>
              </a:spcBef>
              <a:spcAft>
                <a:spcPct val="0"/>
              </a:spcAft>
              <a:defRPr sz="1400">
                <a:solidFill>
                  <a:schemeClr val="tx1"/>
                </a:solidFill>
                <a:latin typeface="Arial" charset="0"/>
              </a:defRPr>
            </a:lvl6pPr>
            <a:lvl7pPr marL="2971800" indent="-228600" defTabSz="931863" eaLnBrk="0" fontAlgn="base" hangingPunct="0">
              <a:spcBef>
                <a:spcPct val="0"/>
              </a:spcBef>
              <a:spcAft>
                <a:spcPct val="0"/>
              </a:spcAft>
              <a:defRPr sz="1400">
                <a:solidFill>
                  <a:schemeClr val="tx1"/>
                </a:solidFill>
                <a:latin typeface="Arial" charset="0"/>
              </a:defRPr>
            </a:lvl7pPr>
            <a:lvl8pPr marL="3429000" indent="-228600" defTabSz="931863" eaLnBrk="0" fontAlgn="base" hangingPunct="0">
              <a:spcBef>
                <a:spcPct val="0"/>
              </a:spcBef>
              <a:spcAft>
                <a:spcPct val="0"/>
              </a:spcAft>
              <a:defRPr sz="1400">
                <a:solidFill>
                  <a:schemeClr val="tx1"/>
                </a:solidFill>
                <a:latin typeface="Arial" charset="0"/>
              </a:defRPr>
            </a:lvl8pPr>
            <a:lvl9pPr marL="3886200" indent="-228600" defTabSz="931863" eaLnBrk="0" fontAlgn="base" hangingPunct="0">
              <a:spcBef>
                <a:spcPct val="0"/>
              </a:spcBef>
              <a:spcAft>
                <a:spcPct val="0"/>
              </a:spcAft>
              <a:defRPr sz="1400">
                <a:solidFill>
                  <a:schemeClr val="tx1"/>
                </a:solidFill>
                <a:latin typeface="Arial" charset="0"/>
              </a:defRPr>
            </a:lvl9pPr>
          </a:lstStyle>
          <a:p>
            <a:pPr eaLnBrk="1" hangingPunct="1"/>
            <a:fld id="{FA860BBC-4F2C-49E5-9523-12469426D3E3}" type="slidenum">
              <a:rPr lang="en-US" altLang="en-US" sz="1200" smtClean="0">
                <a:solidFill>
                  <a:srgbClr val="000000"/>
                </a:solidFill>
                <a:latin typeface="Times New Roman" pitchFamily="18" charset="0"/>
              </a:rPr>
              <a:pPr eaLnBrk="1" hangingPunct="1"/>
              <a:t>24</a:t>
            </a:fld>
            <a:endParaRPr lang="en-US" altLang="en-US" sz="1200" smtClean="0">
              <a:solidFill>
                <a:srgbClr val="000000"/>
              </a:solidFill>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1400">
                <a:solidFill>
                  <a:schemeClr val="tx1"/>
                </a:solidFill>
                <a:latin typeface="Arial" charset="0"/>
              </a:defRPr>
            </a:lvl1pPr>
            <a:lvl2pPr marL="742950" indent="-285750" defTabSz="931863">
              <a:defRPr sz="1400">
                <a:solidFill>
                  <a:schemeClr val="tx1"/>
                </a:solidFill>
                <a:latin typeface="Arial" charset="0"/>
              </a:defRPr>
            </a:lvl2pPr>
            <a:lvl3pPr marL="1143000" indent="-228600" defTabSz="931863">
              <a:defRPr sz="1400">
                <a:solidFill>
                  <a:schemeClr val="tx1"/>
                </a:solidFill>
                <a:latin typeface="Arial" charset="0"/>
              </a:defRPr>
            </a:lvl3pPr>
            <a:lvl4pPr marL="1600200" indent="-228600" defTabSz="931863">
              <a:defRPr sz="1400">
                <a:solidFill>
                  <a:schemeClr val="tx1"/>
                </a:solidFill>
                <a:latin typeface="Arial" charset="0"/>
              </a:defRPr>
            </a:lvl4pPr>
            <a:lvl5pPr marL="2057400" indent="-228600" defTabSz="931863">
              <a:defRPr sz="1400">
                <a:solidFill>
                  <a:schemeClr val="tx1"/>
                </a:solidFill>
                <a:latin typeface="Arial" charset="0"/>
              </a:defRPr>
            </a:lvl5pPr>
            <a:lvl6pPr marL="2514600" indent="-228600" defTabSz="931863" eaLnBrk="0" fontAlgn="base" hangingPunct="0">
              <a:spcBef>
                <a:spcPct val="0"/>
              </a:spcBef>
              <a:spcAft>
                <a:spcPct val="0"/>
              </a:spcAft>
              <a:defRPr sz="1400">
                <a:solidFill>
                  <a:schemeClr val="tx1"/>
                </a:solidFill>
                <a:latin typeface="Arial" charset="0"/>
              </a:defRPr>
            </a:lvl6pPr>
            <a:lvl7pPr marL="2971800" indent="-228600" defTabSz="931863" eaLnBrk="0" fontAlgn="base" hangingPunct="0">
              <a:spcBef>
                <a:spcPct val="0"/>
              </a:spcBef>
              <a:spcAft>
                <a:spcPct val="0"/>
              </a:spcAft>
              <a:defRPr sz="1400">
                <a:solidFill>
                  <a:schemeClr val="tx1"/>
                </a:solidFill>
                <a:latin typeface="Arial" charset="0"/>
              </a:defRPr>
            </a:lvl7pPr>
            <a:lvl8pPr marL="3429000" indent="-228600" defTabSz="931863" eaLnBrk="0" fontAlgn="base" hangingPunct="0">
              <a:spcBef>
                <a:spcPct val="0"/>
              </a:spcBef>
              <a:spcAft>
                <a:spcPct val="0"/>
              </a:spcAft>
              <a:defRPr sz="1400">
                <a:solidFill>
                  <a:schemeClr val="tx1"/>
                </a:solidFill>
                <a:latin typeface="Arial" charset="0"/>
              </a:defRPr>
            </a:lvl8pPr>
            <a:lvl9pPr marL="3886200" indent="-228600" defTabSz="931863" eaLnBrk="0" fontAlgn="base" hangingPunct="0">
              <a:spcBef>
                <a:spcPct val="0"/>
              </a:spcBef>
              <a:spcAft>
                <a:spcPct val="0"/>
              </a:spcAft>
              <a:defRPr sz="1400">
                <a:solidFill>
                  <a:schemeClr val="tx1"/>
                </a:solidFill>
                <a:latin typeface="Arial" charset="0"/>
              </a:defRPr>
            </a:lvl9pPr>
          </a:lstStyle>
          <a:p>
            <a:pPr eaLnBrk="1" hangingPunct="1"/>
            <a:fld id="{170FDF3C-BAB6-437D-B1E0-3CFF6FD14A22}" type="slidenum">
              <a:rPr lang="en-US" altLang="en-US" sz="1200" smtClean="0">
                <a:latin typeface="Times New Roman" pitchFamily="18" charset="0"/>
              </a:rPr>
              <a:pPr eaLnBrk="1" hangingPunct="1"/>
              <a:t>25</a:t>
            </a:fld>
            <a:endParaRPr lang="en-US" altLang="en-US" sz="1200" smtClean="0">
              <a:latin typeface="Times New Roman" pitchFamily="18"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u="sng" dirty="0" smtClean="0"/>
              <a:t>10 local nurseries</a:t>
            </a:r>
            <a:r>
              <a:rPr lang="en-US" altLang="en-US" u="sng" baseline="0" dirty="0" smtClean="0"/>
              <a:t> feature rain garden information kiosks, and in some cases, “stormwater savvy” nursery employees</a:t>
            </a:r>
            <a:r>
              <a:rPr lang="en-US" altLang="en-US" baseline="0" dirty="0" smtClean="0"/>
              <a:t>! Rain garden plants are tagged with “suitable for rain garden” markers. </a:t>
            </a:r>
          </a:p>
          <a:p>
            <a:pPr eaLnBrk="1" hangingPunct="1"/>
            <a:r>
              <a:rPr lang="en-US" altLang="en-US" baseline="0" dirty="0" smtClean="0"/>
              <a:t>Not all locations participate. We’re at 3 </a:t>
            </a:r>
            <a:r>
              <a:rPr lang="en-US" altLang="en-US" baseline="0" dirty="0" err="1" smtClean="0"/>
              <a:t>oaklands</a:t>
            </a:r>
            <a:r>
              <a:rPr lang="en-US" altLang="en-US" baseline="0" dirty="0" smtClean="0"/>
              <a:t> (New Albany, Dublin, Columbus) 2 </a:t>
            </a:r>
            <a:r>
              <a:rPr lang="en-US" altLang="en-US" baseline="0" dirty="0" err="1" smtClean="0"/>
              <a:t>Straders</a:t>
            </a:r>
            <a:r>
              <a:rPr lang="en-US" altLang="en-US" baseline="0" dirty="0" smtClean="0"/>
              <a:t>  (Grove City and East Broad) and have a partial program at central Lowes (Silver Dr.)</a:t>
            </a:r>
            <a:endParaRPr lang="en-US"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pc="51" dirty="0" smtClean="0">
                <a:ln w="13500">
                  <a:solidFill>
                    <a:schemeClr val="accent1">
                      <a:shade val="2500"/>
                      <a:alpha val="6500"/>
                    </a:schemeClr>
                  </a:solidFill>
                  <a:prstDash val="solid"/>
                </a:ln>
                <a:solidFill>
                  <a:srgbClr val="002060"/>
                </a:solidFill>
                <a:effectLst>
                  <a:innerShdw blurRad="50900" dist="38500" dir="13500000">
                    <a:srgbClr val="000000">
                      <a:alpha val="60000"/>
                    </a:srgbClr>
                  </a:innerShdw>
                </a:effectLst>
              </a:rPr>
              <a:t>Lawn care is a source of non-point source pollution under the Ohio and federal EPA. </a:t>
            </a:r>
            <a:endParaRPr lang="en-US" spc="51" smtClean="0">
              <a:ln w="13500">
                <a:solidFill>
                  <a:schemeClr val="accent1">
                    <a:shade val="2500"/>
                    <a:alpha val="6500"/>
                  </a:schemeClr>
                </a:solidFill>
                <a:prstDash val="solid"/>
              </a:ln>
              <a:solidFill>
                <a:srgbClr val="002060"/>
              </a:solidFill>
              <a:effectLst>
                <a:innerShdw blurRad="50900" dist="38500" dir="13500000">
                  <a:srgbClr val="000000">
                    <a:alpha val="60000"/>
                  </a:srgbClr>
                </a:innerShdw>
              </a:effectLst>
            </a:endParaRPr>
          </a:p>
          <a:p>
            <a:endParaRPr lang="en-US" dirty="0" smtClean="0"/>
          </a:p>
          <a:p>
            <a:endParaRPr lang="en-US" dirty="0" smtClean="0"/>
          </a:p>
          <a:p>
            <a:r>
              <a:rPr lang="en-US" dirty="0" err="1" smtClean="0"/>
              <a:t>Leafcycle</a:t>
            </a:r>
            <a:r>
              <a:rPr lang="en-US" dirty="0" smtClean="0"/>
              <a:t>: </a:t>
            </a:r>
            <a:r>
              <a:rPr lang="en-US" dirty="0" err="1" smtClean="0"/>
              <a:t>grasscycle</a:t>
            </a:r>
            <a:r>
              <a:rPr lang="en-US" baseline="0" dirty="0" smtClean="0"/>
              <a:t> and mulch fall leaves back onto lawn to slowly improve topsoil so your lawn absorbs more stormwater.</a:t>
            </a:r>
          </a:p>
          <a:p>
            <a:r>
              <a:rPr lang="en-US" baseline="0" dirty="0" smtClean="0"/>
              <a:t>Water: 1”water per week in summer. OK to let established lawns go dormant. </a:t>
            </a:r>
          </a:p>
          <a:p>
            <a:endParaRPr lang="en-US" dirty="0"/>
          </a:p>
        </p:txBody>
      </p:sp>
      <p:sp>
        <p:nvSpPr>
          <p:cNvPr id="4" name="Slide Number Placeholder 3"/>
          <p:cNvSpPr>
            <a:spLocks noGrp="1"/>
          </p:cNvSpPr>
          <p:nvPr>
            <p:ph type="sldNum" sz="quarter" idx="10"/>
          </p:nvPr>
        </p:nvSpPr>
        <p:spPr/>
        <p:txBody>
          <a:bodyPr/>
          <a:lstStyle/>
          <a:p>
            <a:pPr>
              <a:defRPr/>
            </a:pPr>
            <a:fld id="{69AD55EA-7467-48E4-85BB-CB5C95B8CEAA}" type="slidenum">
              <a:rPr lang="en-US" smtClean="0"/>
              <a:pPr>
                <a:defRPr/>
              </a:pPr>
              <a:t>30</a:t>
            </a:fld>
            <a:endParaRPr lang="en-US" dirty="0"/>
          </a:p>
        </p:txBody>
      </p:sp>
    </p:spTree>
    <p:extLst>
      <p:ext uri="{BB962C8B-B14F-4D97-AF65-F5344CB8AC3E}">
        <p14:creationId xmlns:p14="http://schemas.microsoft.com/office/powerpoint/2010/main" val="351228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Soak it in: with</a:t>
            </a:r>
            <a:r>
              <a:rPr lang="en-US" baseline="0" dirty="0" smtClean="0"/>
              <a:t> rain barrel and rain garden</a:t>
            </a:r>
          </a:p>
          <a:p>
            <a:r>
              <a:rPr lang="en-US" baseline="0" dirty="0" smtClean="0"/>
              <a:t>Mow to grow: more frequently in spring, so that you don’t clip grass too short, stressing the plant and weakening grass. Take off no more than 1/3 of blade at time. Let it go too long while out on vacation? Cut it back in phases.</a:t>
            </a:r>
          </a:p>
          <a:p>
            <a:r>
              <a:rPr lang="en-US" baseline="0" dirty="0" smtClean="0"/>
              <a:t>Choose fall: University research shows the best time to fertilize your lawn is in the fall, while it’s cooler and establishing healthy roots. Important to keep it off hard surfaces and use recommended amount. </a:t>
            </a:r>
          </a:p>
          <a:p>
            <a:r>
              <a:rPr lang="en-US" baseline="0" dirty="0" smtClean="0"/>
              <a:t>Ask them to take pledge in booklet and we’ll send them a prize!! </a:t>
            </a:r>
            <a:r>
              <a:rPr lang="en-US" baseline="0" dirty="0" err="1" smtClean="0"/>
              <a:t>Whoooo</a:t>
            </a:r>
            <a:endParaRPr lang="en-US" dirty="0"/>
          </a:p>
        </p:txBody>
      </p:sp>
      <p:sp>
        <p:nvSpPr>
          <p:cNvPr id="4" name="Slide Number Placeholder 3"/>
          <p:cNvSpPr>
            <a:spLocks noGrp="1"/>
          </p:cNvSpPr>
          <p:nvPr>
            <p:ph type="sldNum" sz="quarter" idx="10"/>
          </p:nvPr>
        </p:nvSpPr>
        <p:spPr/>
        <p:txBody>
          <a:bodyPr/>
          <a:lstStyle/>
          <a:p>
            <a:pPr>
              <a:defRPr/>
            </a:pPr>
            <a:fld id="{69AD55EA-7467-48E4-85BB-CB5C95B8CEAA}" type="slidenum">
              <a:rPr lang="en-US" smtClean="0"/>
              <a:pPr>
                <a:defRPr/>
              </a:pPr>
              <a:t>31</a:t>
            </a:fld>
            <a:endParaRPr lang="en-US" dirty="0"/>
          </a:p>
        </p:txBody>
      </p:sp>
    </p:spTree>
    <p:extLst>
      <p:ext uri="{BB962C8B-B14F-4D97-AF65-F5344CB8AC3E}">
        <p14:creationId xmlns:p14="http://schemas.microsoft.com/office/powerpoint/2010/main" val="2744932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sz="1200" dirty="0" smtClean="0">
                <a:solidFill>
                  <a:srgbClr val="76777B"/>
                </a:solidFill>
                <a:latin typeface="Abel" panose="02000506030000020004" pitchFamily="2" charset="0"/>
              </a:rPr>
              <a:t>SWACO</a:t>
            </a:r>
            <a:r>
              <a:rPr lang="en-US" sz="1200" baseline="0" dirty="0" smtClean="0">
                <a:solidFill>
                  <a:srgbClr val="76777B"/>
                </a:solidFill>
                <a:latin typeface="Abel" panose="02000506030000020004" pitchFamily="2" charset="0"/>
              </a:rPr>
              <a:t> </a:t>
            </a:r>
            <a:r>
              <a:rPr lang="en-US" sz="1200" baseline="0" dirty="0">
                <a:solidFill>
                  <a:srgbClr val="76777B"/>
                </a:solidFill>
                <a:latin typeface="Abel" panose="02000506030000020004" pitchFamily="2" charset="0"/>
              </a:rPr>
              <a:t>is a public agency serving all of Franklin County, and we </a:t>
            </a:r>
            <a:r>
              <a:rPr lang="en-US" sz="1200" dirty="0">
                <a:solidFill>
                  <a:srgbClr val="76777B"/>
                </a:solidFill>
                <a:latin typeface="Abel" panose="02000506030000020004" pitchFamily="2" charset="0"/>
              </a:rPr>
              <a:t>work</a:t>
            </a:r>
            <a:r>
              <a:rPr lang="en-US" sz="1200" baseline="0" dirty="0">
                <a:solidFill>
                  <a:srgbClr val="76777B"/>
                </a:solidFill>
                <a:latin typeface="Abel" panose="02000506030000020004" pitchFamily="2" charset="0"/>
              </a:rPr>
              <a:t> to p</a:t>
            </a:r>
            <a:r>
              <a:rPr lang="en-US" sz="1200" dirty="0">
                <a:solidFill>
                  <a:srgbClr val="76777B"/>
                </a:solidFill>
                <a:latin typeface="Abel" panose="02000506030000020004" pitchFamily="2" charset="0"/>
              </a:rPr>
              <a:t>osition our region as a </a:t>
            </a:r>
            <a:r>
              <a:rPr lang="en-US" sz="1200" b="1" dirty="0">
                <a:solidFill>
                  <a:srgbClr val="76777B"/>
                </a:solidFill>
                <a:latin typeface="Abel" panose="02000506030000020004" pitchFamily="2" charset="0"/>
              </a:rPr>
              <a:t>leader in environmental sustainability by offering a range of waste reduction,</a:t>
            </a:r>
            <a:r>
              <a:rPr lang="en-US" sz="1200" b="1" baseline="0" dirty="0">
                <a:solidFill>
                  <a:srgbClr val="76777B"/>
                </a:solidFill>
                <a:latin typeface="Abel" panose="02000506030000020004" pitchFamily="2" charset="0"/>
              </a:rPr>
              <a:t> </a:t>
            </a:r>
            <a:r>
              <a:rPr lang="en-US" sz="1200" b="1" dirty="0">
                <a:solidFill>
                  <a:srgbClr val="76777B"/>
                </a:solidFill>
                <a:latin typeface="Abel" panose="02000506030000020004" pitchFamily="2" charset="0"/>
              </a:rPr>
              <a:t>recycling</a:t>
            </a:r>
            <a:r>
              <a:rPr lang="en-US" sz="1200" b="1" baseline="0" dirty="0">
                <a:solidFill>
                  <a:srgbClr val="76777B"/>
                </a:solidFill>
                <a:latin typeface="Abel" panose="02000506030000020004" pitchFamily="2" charset="0"/>
              </a:rPr>
              <a:t> and safe disposal </a:t>
            </a:r>
            <a:r>
              <a:rPr lang="en-US" sz="1200" b="1" dirty="0">
                <a:solidFill>
                  <a:srgbClr val="76777B"/>
                </a:solidFill>
                <a:latin typeface="Abel" panose="02000506030000020004" pitchFamily="2" charset="0"/>
              </a:rPr>
              <a:t>services including:</a:t>
            </a:r>
          </a:p>
          <a:p>
            <a:endParaRPr lang="en-US" dirty="0"/>
          </a:p>
          <a:p>
            <a:r>
              <a:rPr lang="en-US" sz="1200" dirty="0">
                <a:solidFill>
                  <a:srgbClr val="76777B"/>
                </a:solidFill>
                <a:latin typeface="Abel"/>
              </a:rPr>
              <a:t>[[click]] The provision of Recycling Education &amp; Recycling Drop-off containers </a:t>
            </a:r>
            <a:r>
              <a:rPr lang="en-US" sz="1200" i="1" dirty="0">
                <a:solidFill>
                  <a:srgbClr val="76777B"/>
                </a:solidFill>
                <a:latin typeface="Abel"/>
              </a:rPr>
              <a:t>[[click]] </a:t>
            </a:r>
            <a:r>
              <a:rPr lang="en-US" sz="1200" i="0" baseline="0" dirty="0">
                <a:solidFill>
                  <a:srgbClr val="76777B"/>
                </a:solidFill>
                <a:latin typeface="Abel"/>
              </a:rPr>
              <a:t> along with the </a:t>
            </a:r>
            <a:r>
              <a:rPr lang="en-US" sz="1200" dirty="0">
                <a:solidFill>
                  <a:srgbClr val="76777B"/>
                </a:solidFill>
                <a:latin typeface="Abel"/>
              </a:rPr>
              <a:t>Bring</a:t>
            </a:r>
            <a:r>
              <a:rPr lang="en-US" sz="1200" baseline="0" dirty="0">
                <a:solidFill>
                  <a:srgbClr val="76777B"/>
                </a:solidFill>
                <a:latin typeface="Abel"/>
              </a:rPr>
              <a:t> Me Back campaign encouraging residents to recycle plastic bags, film, and wrap while utilizing reusable alternatives whenever possible. </a:t>
            </a:r>
            <a:r>
              <a:rPr lang="en-US" sz="1200" i="1" baseline="0" dirty="0">
                <a:solidFill>
                  <a:srgbClr val="76777B"/>
                </a:solidFill>
                <a:latin typeface="Abel"/>
              </a:rPr>
              <a:t>[[[click]]]</a:t>
            </a:r>
            <a:endParaRPr lang="en-US" sz="1200" baseline="0" dirty="0">
              <a:solidFill>
                <a:srgbClr val="76777B"/>
              </a:solidFill>
              <a:latin typeface="Abel"/>
            </a:endParaRPr>
          </a:p>
          <a:p>
            <a:endParaRPr lang="en-US" sz="1200" baseline="0" dirty="0">
              <a:solidFill>
                <a:srgbClr val="76777B"/>
              </a:solidFill>
              <a:latin typeface="Abe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76777B"/>
                </a:solidFill>
                <a:latin typeface="Abel"/>
              </a:rPr>
              <a:t>We sponsor free yard waste composting for Franklin County residents  </a:t>
            </a:r>
            <a:r>
              <a:rPr lang="en-US" sz="1200" i="1" baseline="0" dirty="0">
                <a:solidFill>
                  <a:srgbClr val="76777B"/>
                </a:solidFill>
                <a:latin typeface="Abel"/>
              </a:rPr>
              <a:t>[[[click]]]</a:t>
            </a:r>
            <a:endParaRPr lang="en-US" sz="1200" baseline="0" dirty="0">
              <a:solidFill>
                <a:srgbClr val="76777B"/>
              </a:solidFill>
              <a:latin typeface="Abel"/>
            </a:endParaRPr>
          </a:p>
          <a:p>
            <a:r>
              <a:rPr lang="en-US" sz="1200" baseline="0" dirty="0">
                <a:solidFill>
                  <a:srgbClr val="76777B"/>
                </a:solidFill>
                <a:latin typeface="Abel"/>
              </a:rPr>
              <a:t>and collaborate with law enforcement to reduce illegal dumping.</a:t>
            </a:r>
          </a:p>
          <a:p>
            <a:endParaRPr lang="en-US" sz="1200" baseline="0" dirty="0">
              <a:solidFill>
                <a:srgbClr val="76777B"/>
              </a:solidFill>
              <a:latin typeface="Abe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76777B"/>
                </a:solidFill>
                <a:latin typeface="Abel"/>
              </a:rPr>
              <a:t> </a:t>
            </a:r>
            <a:r>
              <a:rPr lang="en-US" sz="1200" i="1" baseline="0" dirty="0">
                <a:solidFill>
                  <a:srgbClr val="76777B"/>
                </a:solidFill>
                <a:latin typeface="Abel"/>
              </a:rPr>
              <a:t>[[[click]]]</a:t>
            </a:r>
            <a:r>
              <a:rPr lang="en-US" sz="1200" i="0" baseline="0" dirty="0">
                <a:solidFill>
                  <a:srgbClr val="76777B"/>
                </a:solidFill>
                <a:latin typeface="Abel"/>
              </a:rPr>
              <a:t> </a:t>
            </a:r>
            <a:r>
              <a:rPr lang="en-US" sz="1200" baseline="0" dirty="0">
                <a:solidFill>
                  <a:srgbClr val="76777B"/>
                </a:solidFill>
                <a:latin typeface="Abel"/>
              </a:rPr>
              <a:t>Our team helps communities recycle electronics and provides free HHW disposal.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76777B"/>
                </a:solidFill>
                <a:latin typeface="Abel"/>
              </a:rPr>
              <a:t>We do own and operate the landfill in FC, so we also offer landfill tours. </a:t>
            </a:r>
            <a:r>
              <a:rPr lang="en-US" sz="1200" i="1" baseline="0" dirty="0">
                <a:solidFill>
                  <a:srgbClr val="76777B"/>
                </a:solidFill>
                <a:latin typeface="Abel"/>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baseline="0" dirty="0">
                <a:solidFill>
                  <a:srgbClr val="76777B"/>
                </a:solidFill>
                <a:latin typeface="Abel"/>
              </a:rPr>
              <a:t>O</a:t>
            </a:r>
            <a:r>
              <a:rPr lang="en-US" sz="1200" baseline="0" dirty="0">
                <a:solidFill>
                  <a:srgbClr val="76777B"/>
                </a:solidFill>
                <a:latin typeface="Abel"/>
              </a:rPr>
              <a:t>ver 2,000 schools kids came through our landfill tour last year. This is a great opportunity to see what happens when we don’t compost or recycle. </a:t>
            </a:r>
            <a:r>
              <a:rPr lang="en-US" sz="1200" i="1" baseline="0" dirty="0">
                <a:solidFill>
                  <a:srgbClr val="76777B"/>
                </a:solidFill>
                <a:latin typeface="Abel"/>
              </a:rPr>
              <a:t>[[[click]]]</a:t>
            </a:r>
            <a:endParaRPr lang="en-US" sz="1200" baseline="0" dirty="0">
              <a:solidFill>
                <a:srgbClr val="76777B"/>
              </a:solidFill>
              <a:latin typeface="Abel"/>
            </a:endParaRPr>
          </a:p>
          <a:p>
            <a:endParaRPr lang="en-US" sz="1400" b="1" dirty="0">
              <a:solidFill>
                <a:srgbClr val="00B05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B050"/>
                </a:solidFill>
                <a:latin typeface="+mn-lt"/>
              </a:rPr>
              <a:t>Our team provides recycling technical assistance and infrastructure to event organizers and community organizations trying to reduce how much they landfill.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B050"/>
                </a:solidFill>
                <a:latin typeface="+mn-lt"/>
              </a:rPr>
              <a:t>More </a:t>
            </a:r>
            <a:r>
              <a:rPr lang="en-US" sz="1400" b="0" baseline="0" dirty="0">
                <a:solidFill>
                  <a:srgbClr val="00B050"/>
                </a:solidFill>
                <a:latin typeface="+mn-lt"/>
              </a:rPr>
              <a:t>info on all of these programs is available on our new snazzy website swaco.org. </a:t>
            </a:r>
            <a:r>
              <a:rPr lang="en-US" sz="1400" b="0" i="1" baseline="0" dirty="0">
                <a:solidFill>
                  <a:srgbClr val="76777B"/>
                </a:solidFill>
                <a:latin typeface="Abel"/>
              </a:rPr>
              <a:t>[[[click]]]</a:t>
            </a:r>
            <a:endParaRPr lang="en-US" sz="1400" b="0" baseline="0" dirty="0">
              <a:solidFill>
                <a:srgbClr val="00B050"/>
              </a:solidFill>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0DD514-94D2-49F7-9353-28FF4B70B7D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022223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FC853188-FDE0-4C17-956A-4F2390635FF5}"/>
              </a:ext>
            </a:extLst>
          </p:cNvPr>
          <p:cNvSpPr>
            <a:spLocks noGrp="1"/>
          </p:cNvSpPr>
          <p:nvPr>
            <p:ph type="body" idx="1"/>
          </p:nvPr>
        </p:nvSpPr>
        <p:spPr/>
        <p:txBody>
          <a:bodyPr/>
          <a:lstStyle/>
          <a:p>
            <a:r>
              <a:rPr lang="en-US" dirty="0"/>
              <a:t>Jumping into the content for today, I wanted to start out with a question. </a:t>
            </a:r>
          </a:p>
          <a:p>
            <a:r>
              <a:rPr lang="en-US" dirty="0"/>
              <a:t>When we waste food, what else do we waste? </a:t>
            </a:r>
          </a:p>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baseline="0" dirty="0">
                <a:solidFill>
                  <a:srgbClr val="FF0000"/>
                </a:solidFill>
              </a:rPr>
              <a:t>I’m sure you’ve heard mind-blowing stats about food waste nationwide- about 30-40% of what’s produced is never consumed, but how about in our County?</a:t>
            </a:r>
          </a:p>
          <a:p>
            <a:r>
              <a:rPr lang="en-US" baseline="0" dirty="0">
                <a:solidFill>
                  <a:srgbClr val="FF0000"/>
                </a:solidFill>
              </a:rPr>
              <a:t>13% of landfilled material in the FCSL is food, which is why prevention is so important. </a:t>
            </a:r>
          </a:p>
          <a:p>
            <a:endParaRPr lang="en-US" baseline="0" dirty="0">
              <a:solidFill>
                <a:srgbClr val="FF0000"/>
              </a:solidFill>
            </a:endParaRPr>
          </a:p>
          <a:p>
            <a:r>
              <a:rPr lang="en-US" baseline="0" dirty="0">
                <a:solidFill>
                  <a:srgbClr val="FF0000"/>
                </a:solidFill>
              </a:rPr>
              <a:t>For a deeper dive into the other materials being landfilled check out SWACO’s recycling 101 workshops!</a:t>
            </a:r>
          </a:p>
          <a:p>
            <a:endParaRPr lang="en-US" baseline="0" dirty="0">
              <a:solidFill>
                <a:srgbClr val="FF0000"/>
              </a:solidFill>
            </a:endParaRPr>
          </a:p>
          <a:p>
            <a:r>
              <a:rPr lang="en-US" baseline="0" dirty="0">
                <a:solidFill>
                  <a:srgbClr val="FF0000"/>
                </a:solidFill>
              </a:rPr>
              <a:t>More info if requested-</a:t>
            </a:r>
          </a:p>
          <a:p>
            <a:r>
              <a:rPr lang="en-US" baseline="0" dirty="0">
                <a:solidFill>
                  <a:srgbClr val="FF0000"/>
                </a:solidFill>
              </a:rPr>
              <a:t>Wasted food and yard waste don’t compost per say in the landfill.  These organic materials break down slowly in landfills and generate methane gas since the process is without oxygen, or anaerobic. Although the FCSL captures methane and uses it as CNG for the community, it’s still preferred to compost at home because it’s a more local solution that doesn’t require trucking and processing. Thus, composting is your backyard has way fewer emissions than landfilling.  </a:t>
            </a:r>
          </a:p>
          <a:p>
            <a:endParaRPr lang="en-US" baseline="0" dirty="0">
              <a:solidFill>
                <a:srgbClr val="FF0000"/>
              </a:solidFill>
            </a:endParaRPr>
          </a:p>
        </p:txBody>
      </p:sp>
      <p:sp>
        <p:nvSpPr>
          <p:cNvPr id="4" name="Slide Number Placeholder 3"/>
          <p:cNvSpPr>
            <a:spLocks noGrp="1"/>
          </p:cNvSpPr>
          <p:nvPr>
            <p:ph type="sldNum" sz="quarter" idx="10"/>
          </p:nvPr>
        </p:nvSpPr>
        <p:spPr/>
        <p:txBody>
          <a:bodyPr/>
          <a:lstStyle/>
          <a:p>
            <a:fld id="{C10DD514-94D2-49F7-9353-28FF4B70B7D1}" type="slidenum">
              <a:rPr lang="en-US" smtClean="0"/>
              <a:pPr/>
              <a:t>34</a:t>
            </a:fld>
            <a:endParaRPr lang="en-US"/>
          </a:p>
        </p:txBody>
      </p:sp>
    </p:spTree>
    <p:extLst>
      <p:ext uri="{BB962C8B-B14F-4D97-AF65-F5344CB8AC3E}">
        <p14:creationId xmlns:p14="http://schemas.microsoft.com/office/powerpoint/2010/main" val="2354089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But, the exciting part is… Every time you eat, prep, or buy food- you have an opportunity to reduce waste! </a:t>
            </a:r>
          </a:p>
          <a:p>
            <a:endParaRPr lang="en-US" dirty="0"/>
          </a:p>
          <a:p>
            <a:r>
              <a:rPr lang="en-US" dirty="0"/>
              <a:t>There are a few tips and tricks you can use to help you responsibly manage food resources.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most important first step is to audit Yourself: Look in your landfill or compost bin when you go to toss and consider how waste could be avoided. For example, if you are consistently landfilling wilted basil, consider buying less or learning how to make pesto! </a:t>
            </a: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r>
              <a:rPr lang="en-US" dirty="0" smtClean="0"/>
              <a:t>What struggles have you faced at preventing food waste?  Do you have any other hacks that help at home? </a:t>
            </a:r>
          </a:p>
          <a:p>
            <a:endParaRPr lang="en-US" dirty="0" smtClean="0"/>
          </a:p>
          <a:p>
            <a:r>
              <a:rPr lang="en-US" dirty="0" smtClean="0"/>
              <a:t>Now that you have some tools and tricks to help you reduce food waste, let’s talk about  what to do with all those food scraps you can’t avoid. Let’s talk about composting.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0DD514-94D2-49F7-9353-28FF4B70B7D1}" type="slidenum">
              <a:rPr lang="en-US" smtClean="0"/>
              <a:pPr/>
              <a:t>35</a:t>
            </a:fld>
            <a:endParaRPr lang="en-US"/>
          </a:p>
        </p:txBody>
      </p:sp>
    </p:spTree>
    <p:extLst>
      <p:ext uri="{BB962C8B-B14F-4D97-AF65-F5344CB8AC3E}">
        <p14:creationId xmlns:p14="http://schemas.microsoft.com/office/powerpoint/2010/main" val="2086558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When a tree drops a leaf on the forest floor, its’ not there a few weeks later. This is because the leaf naturally decomposes back into the soil, adding nutrients back to the forest. This closed loop system is how nature was designed to cycle nutrients. Us humans got a little detached from this closed loop system but we are starting to realize we are wasting valuable resources by landfilling food scraps and yard waste. </a:t>
            </a:r>
          </a:p>
          <a:p>
            <a:endParaRPr lang="en-US" dirty="0"/>
          </a:p>
          <a:p>
            <a:r>
              <a:rPr lang="en-US" dirty="0"/>
              <a:t>Compost systems mimic this natural ecosystem of micro-organisms, decomposers, water, and aeration to break your food and yard scraps down into a nutrient-rich additive for your soil.- turning waste to resource. Good ventilation is essential for aerobic decomposition and a healthy environment for worms. </a:t>
            </a:r>
          </a:p>
        </p:txBody>
      </p:sp>
      <p:sp>
        <p:nvSpPr>
          <p:cNvPr id="4" name="Slide Number Placeholder 3"/>
          <p:cNvSpPr>
            <a:spLocks noGrp="1"/>
          </p:cNvSpPr>
          <p:nvPr>
            <p:ph type="sldNum" sz="quarter" idx="10"/>
          </p:nvPr>
        </p:nvSpPr>
        <p:spPr/>
        <p:txBody>
          <a:bodyPr/>
          <a:lstStyle/>
          <a:p>
            <a:fld id="{C65A30D1-DFA0-4D91-A530-A7DD506B14D5}" type="slidenum">
              <a:rPr lang="en-US" smtClean="0"/>
              <a:pPr/>
              <a:t>36</a:t>
            </a:fld>
            <a:endParaRPr lang="en-US"/>
          </a:p>
        </p:txBody>
      </p:sp>
    </p:spTree>
    <p:extLst>
      <p:ext uri="{BB962C8B-B14F-4D97-AF65-F5344CB8AC3E}">
        <p14:creationId xmlns:p14="http://schemas.microsoft.com/office/powerpoint/2010/main" val="626236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b="0" dirty="0" smtClean="0">
                <a:solidFill>
                  <a:srgbClr val="0076C0"/>
                </a:solidFill>
                <a:latin typeface="Myriad Web Pro" pitchFamily="34" charset="0"/>
              </a:rPr>
              <a:t>Composting is a great way to get rid of yard waste/food scraps and improve soil structure with no negative impact on the environment</a:t>
            </a:r>
            <a:endParaRPr lang="en-US" altLang="en-US" b="0"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Also</a:t>
            </a:r>
            <a:r>
              <a:rPr lang="en-US" altLang="en-US" baseline="0" dirty="0" smtClean="0"/>
              <a:t> acts as soil inoculant- less fertilizers and pesticides. Slow-release “fertilizer” –like amendment. </a:t>
            </a:r>
            <a:endParaRPr lang="en-US" alt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Composting, is the breakdown of organic materials into a soil amendment. Compost is a </a:t>
            </a:r>
            <a:r>
              <a:rPr lang="en-US" sz="1200" b="1" i="0" kern="1200" dirty="0">
                <a:solidFill>
                  <a:schemeClr val="tx1"/>
                </a:solidFill>
                <a:effectLst/>
                <a:latin typeface="+mn-lt"/>
                <a:ea typeface="+mn-ea"/>
                <a:cs typeface="+mn-cs"/>
              </a:rPr>
              <a:t>nutrient-rich, micro-organism filled</a:t>
            </a:r>
            <a:r>
              <a:rPr lang="en-US" sz="1200" b="0" i="0" kern="1200" dirty="0">
                <a:solidFill>
                  <a:schemeClr val="tx1"/>
                </a:solidFill>
                <a:effectLst/>
                <a:latin typeface="+mn-lt"/>
                <a:ea typeface="+mn-ea"/>
                <a:cs typeface="+mn-cs"/>
              </a:rPr>
              <a:t> probiotic for your soil. These microbes do many things including help plants to become more </a:t>
            </a:r>
            <a:r>
              <a:rPr lang="en-US" sz="1200" b="1" i="0" kern="1200" dirty="0">
                <a:solidFill>
                  <a:schemeClr val="tx1"/>
                </a:solidFill>
                <a:effectLst/>
                <a:latin typeface="+mn-lt"/>
                <a:ea typeface="+mn-ea"/>
                <a:cs typeface="+mn-cs"/>
              </a:rPr>
              <a:t>disease resistant. Just like when you take a probiotic it helps you build up your immune system. </a:t>
            </a:r>
            <a:endParaRPr lang="en-US" sz="1200" b="0" i="0" kern="1200" dirty="0">
              <a:solidFill>
                <a:schemeClr val="tx1"/>
              </a:solidFill>
              <a:effectLst/>
              <a:latin typeface="+mn-lt"/>
              <a:ea typeface="+mn-ea"/>
              <a:cs typeface="+mn-cs"/>
            </a:endParaRPr>
          </a:p>
          <a:p>
            <a:endParaRPr lang="en-US" dirty="0"/>
          </a:p>
          <a:p>
            <a:r>
              <a:rPr lang="en-US" dirty="0"/>
              <a:t>You likely already do this by setting your leaves and yard waste at the curb. But, maybe you want to compost your food scraps too, or do it yourself so you have the compost to sue in your garden?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all of this may sound great to you- you want to turn food scraps and yard waste into nutrient rich soil probiotics but you don’t know where to start. What are your options for composting systems?</a:t>
            </a:r>
          </a:p>
        </p:txBody>
      </p:sp>
      <p:sp>
        <p:nvSpPr>
          <p:cNvPr id="4" name="Slide Number Placeholder 3"/>
          <p:cNvSpPr>
            <a:spLocks noGrp="1"/>
          </p:cNvSpPr>
          <p:nvPr>
            <p:ph type="sldNum" sz="quarter" idx="10"/>
          </p:nvPr>
        </p:nvSpPr>
        <p:spPr/>
        <p:txBody>
          <a:bodyPr/>
          <a:lstStyle/>
          <a:p>
            <a:fld id="{C65A30D1-DFA0-4D91-A530-A7DD506B14D5}" type="slidenum">
              <a:rPr lang="en-US" smtClean="0"/>
              <a:pPr/>
              <a:t>39</a:t>
            </a:fld>
            <a:endParaRPr lang="en-US"/>
          </a:p>
        </p:txBody>
      </p:sp>
    </p:spTree>
    <p:extLst>
      <p:ext uri="{BB962C8B-B14F-4D97-AF65-F5344CB8AC3E}">
        <p14:creationId xmlns:p14="http://schemas.microsoft.com/office/powerpoint/2010/main" val="1864129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Let’s talk a little more about what goes into composting. Covering up our nitrogen rich items like food scraps with the dried out organic matter like dead leaves helps keep the chemistry aligned for fast, smell-free decomposition. Another way to think about the greens and the browns are to consider </a:t>
            </a:r>
            <a:r>
              <a:rPr lang="en-US" b="1" dirty="0"/>
              <a:t>what is and is not burnable- </a:t>
            </a:r>
            <a:r>
              <a:rPr lang="en-US" dirty="0"/>
              <a:t>the browns are easily burnable while the greens aren’t typically. </a:t>
            </a:r>
          </a:p>
          <a:p>
            <a:endParaRPr lang="en-US" dirty="0"/>
          </a:p>
          <a:p>
            <a:r>
              <a:rPr lang="en-US" dirty="0"/>
              <a:t>Make sure you don’t poison your worms by accidentally adding dangerous chemicals. We suggest not adding plants you don’t want to repopulate in your yard because you may end up spreading the seeds when you use your compost. </a:t>
            </a:r>
          </a:p>
        </p:txBody>
      </p:sp>
      <p:sp>
        <p:nvSpPr>
          <p:cNvPr id="4" name="Slide Number Placeholder 3"/>
          <p:cNvSpPr>
            <a:spLocks noGrp="1"/>
          </p:cNvSpPr>
          <p:nvPr>
            <p:ph type="sldNum" sz="quarter" idx="10"/>
          </p:nvPr>
        </p:nvSpPr>
        <p:spPr/>
        <p:txBody>
          <a:bodyPr/>
          <a:lstStyle/>
          <a:p>
            <a:fld id="{C65A30D1-DFA0-4D91-A530-A7DD506B14D5}" type="slidenum">
              <a:rPr lang="en-US" smtClean="0"/>
              <a:pPr/>
              <a:t>40</a:t>
            </a:fld>
            <a:endParaRPr lang="en-US"/>
          </a:p>
        </p:txBody>
      </p:sp>
    </p:spTree>
    <p:extLst>
      <p:ext uri="{BB962C8B-B14F-4D97-AF65-F5344CB8AC3E}">
        <p14:creationId xmlns:p14="http://schemas.microsoft.com/office/powerpoint/2010/main" val="846926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ffectLst/>
              </a:rPr>
              <a:t>Community Backyards is an educational program promoting stormwater awareness and education within Franklin County.  Keeping rain where it falls and using it as a resource keeps our watersheds healthy and safe. We continue to promote the use of rain barrels and rain gardens, while introducing residents to backyard conservation practices including composting, using native plants and trees in the landscape, and responsible lawn care.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2971800" y="549275"/>
            <a:ext cx="3659188" cy="2743200"/>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ltLang="en-US" sz="1400" b="1" dirty="0" smtClean="0">
                <a:solidFill>
                  <a:srgbClr val="0076C0"/>
                </a:solidFill>
              </a:rPr>
              <a:t> </a:t>
            </a:r>
          </a:p>
          <a:p>
            <a:pPr algn="just"/>
            <a:r>
              <a:rPr lang="en-US" altLang="en-US" sz="1200" b="1" dirty="0" smtClean="0">
                <a:solidFill>
                  <a:srgbClr val="0076C0"/>
                </a:solidFill>
              </a:rPr>
              <a:t>Turning your pile ensures you’re mixing well-rotted materials with fresh, green material and dry stuff with wet stuff. How often you turn your pile is up to you and when you’d like finished compost! </a:t>
            </a:r>
            <a:endParaRPr lang="en-US" dirty="0"/>
          </a:p>
        </p:txBody>
      </p:sp>
      <p:sp>
        <p:nvSpPr>
          <p:cNvPr id="4" name="Slide Number Placeholder 3"/>
          <p:cNvSpPr>
            <a:spLocks noGrp="1"/>
          </p:cNvSpPr>
          <p:nvPr>
            <p:ph type="sldNum" sz="quarter" idx="10"/>
          </p:nvPr>
        </p:nvSpPr>
        <p:spPr/>
        <p:txBody>
          <a:bodyPr/>
          <a:lstStyle/>
          <a:p>
            <a:pPr>
              <a:defRPr/>
            </a:pPr>
            <a:fld id="{69AD55EA-7467-48E4-85BB-CB5C95B8CEAA}" type="slidenum">
              <a:rPr lang="en-US" smtClean="0"/>
              <a:pPr>
                <a:defRPr/>
              </a:pPr>
              <a:t>43</a:t>
            </a:fld>
            <a:endParaRPr lang="en-US" dirty="0"/>
          </a:p>
        </p:txBody>
      </p:sp>
    </p:spTree>
    <p:extLst>
      <p:ext uri="{BB962C8B-B14F-4D97-AF65-F5344CB8AC3E}">
        <p14:creationId xmlns:p14="http://schemas.microsoft.com/office/powerpoint/2010/main" val="30880049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AutoNum type="arabicPeriod"/>
            </a:pPr>
            <a:r>
              <a:rPr lang="en-US" sz="1200" dirty="0" smtClean="0"/>
              <a:t>Fill an opaque ventilated bin 1/3 to 1/2  full with moist (not dripping) cardboard or newspaper as bedding.</a:t>
            </a:r>
          </a:p>
          <a:p>
            <a:pPr>
              <a:buAutoNum type="arabicPeriod"/>
            </a:pPr>
            <a:r>
              <a:rPr lang="en-US" sz="1200" dirty="0" smtClean="0"/>
              <a:t>Place Red Wriggler worms in the middle of the bedding and cover.</a:t>
            </a:r>
          </a:p>
          <a:p>
            <a:pPr>
              <a:buAutoNum type="arabicPeriod"/>
            </a:pPr>
            <a:r>
              <a:rPr lang="en-US" sz="1200" dirty="0" smtClean="0"/>
              <a:t>Set bin with worms and bedding in a place that’s 55-80 F for about a week.</a:t>
            </a:r>
          </a:p>
          <a:p>
            <a:pPr>
              <a:buAutoNum type="arabicPeriod"/>
            </a:pPr>
            <a:r>
              <a:rPr lang="en-US" sz="1200" dirty="0" smtClean="0"/>
              <a:t>After a week start adding food scraps (Up to 3.5 pounds for each 1 pound of worms) to your worm bin once each week. Layer in “browns” as you would with normal compost. </a:t>
            </a:r>
          </a:p>
          <a:p>
            <a:pPr>
              <a:buAutoNum type="arabicPeriod"/>
            </a:pPr>
            <a:r>
              <a:rPr lang="en-US" sz="1200" dirty="0" smtClean="0"/>
              <a:t>Harvest castings every 2-6 months (When the material smells earthy</a:t>
            </a:r>
            <a:r>
              <a:rPr lang="en-US" sz="1200" baseline="0" dirty="0" smtClean="0"/>
              <a:t> rather than like old food</a:t>
            </a:r>
            <a:r>
              <a:rPr lang="en-US" sz="1200" dirty="0" smtClean="0"/>
              <a:t>). Move most old material to one side of the bin and place new bedding and fresh food on the other side. Over a few days your worms will migrate to the new material and anything old can be harvested. </a:t>
            </a:r>
          </a:p>
          <a:p>
            <a:endParaRPr lang="en-US" altLang="en-US" dirty="0" smtClean="0"/>
          </a:p>
          <a:p>
            <a:endParaRPr lang="en-US" alt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b="1" dirty="0" smtClean="0"/>
              <a:t>Presenter to cover:</a:t>
            </a:r>
            <a:r>
              <a:rPr lang="en-US" altLang="en-US" sz="2000" b="1" baseline="0" dirty="0" smtClean="0"/>
              <a:t> Voucher &amp; eligibility questions, VOUCHER Expiration (60 Days)!!! Rebate process- 2 ways (immediate vendor/mail-in rebate. </a:t>
            </a:r>
            <a:endParaRPr lang="en-US" altLang="en-US" sz="2000" b="1"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u="sng" dirty="0" smtClean="0">
                <a:solidFill>
                  <a:schemeClr val="accent2">
                    <a:lumMod val="75000"/>
                  </a:schemeClr>
                </a:solidFill>
              </a:rPr>
              <a:t>Share</a:t>
            </a:r>
            <a:r>
              <a:rPr lang="en-US" sz="1600" u="sng" baseline="0" dirty="0" smtClean="0">
                <a:solidFill>
                  <a:schemeClr val="accent2">
                    <a:lumMod val="75000"/>
                  </a:schemeClr>
                </a:solidFill>
              </a:rPr>
              <a:t> pollution caused by ag and/or aging infrastructure but don’t let people freak out. We’re good at cleaning water, but it’s not cheap and water is a non-renewable resource. </a:t>
            </a:r>
            <a:endParaRPr lang="en-US" sz="1600" u="sng" dirty="0" smtClean="0">
              <a:solidFill>
                <a:schemeClr val="accent2">
                  <a:lumMod val="75000"/>
                </a:schemeClr>
              </a:solidFill>
            </a:endParaRPr>
          </a:p>
          <a:p>
            <a:endParaRPr lang="en-US" sz="1600" b="1" i="0" kern="1200" dirty="0" smtClean="0">
              <a:solidFill>
                <a:schemeClr val="tx1"/>
              </a:solidFill>
              <a:effectLst/>
              <a:latin typeface="Times New Roman" pitchFamily="18" charset="0"/>
              <a:ea typeface="+mn-ea"/>
              <a:cs typeface="+mn-cs"/>
            </a:endParaRPr>
          </a:p>
          <a:p>
            <a:endParaRPr lang="en-US" sz="1600" b="1" i="0" kern="1200" dirty="0" smtClean="0">
              <a:solidFill>
                <a:schemeClr val="tx1"/>
              </a:solidFill>
              <a:effectLst/>
              <a:latin typeface="Times New Roman" pitchFamily="18" charset="0"/>
              <a:ea typeface="+mn-ea"/>
              <a:cs typeface="+mn-cs"/>
            </a:endParaRPr>
          </a:p>
          <a:p>
            <a:pPr marL="228600" indent="-228600">
              <a:buAutoNum type="arabicPeriod"/>
            </a:pPr>
            <a:r>
              <a:rPr lang="en-US" sz="1200" b="1" i="0" kern="1200" baseline="0" dirty="0" smtClean="0">
                <a:solidFill>
                  <a:schemeClr val="tx1"/>
                </a:solidFill>
                <a:effectLst/>
                <a:latin typeface="Times New Roman" pitchFamily="18" charset="0"/>
                <a:ea typeface="+mn-ea"/>
                <a:cs typeface="+mn-cs"/>
              </a:rPr>
              <a:t>Columbus says test of new water purification system was successful </a:t>
            </a:r>
          </a:p>
          <a:p>
            <a:pPr marL="0" indent="0">
              <a:buNone/>
            </a:pPr>
            <a:r>
              <a:rPr lang="en-US" sz="1200" b="0" i="0" kern="1200" baseline="0" dirty="0" smtClean="0">
                <a:solidFill>
                  <a:schemeClr val="tx1"/>
                </a:solidFill>
                <a:effectLst/>
                <a:latin typeface="Times New Roman" pitchFamily="18" charset="0"/>
                <a:ea typeface="+mn-ea"/>
                <a:cs typeface="+mn-cs"/>
              </a:rPr>
              <a:t>After two straight years of nitrate warnings, during which water in certain areas of the city were not drinkable, the city invested $35 million in an ion exchange system to remove nitrates. While there hasn’t been a nitrate warning since, the City still continues to battle sources of nitrate pollution since the ion exchanger can cost up to $65,000/day it is running. </a:t>
            </a:r>
          </a:p>
          <a:p>
            <a:pPr marL="228600" indent="-228600">
              <a:buAutoNum type="arabicPeriod"/>
            </a:pPr>
            <a:endParaRPr lang="en-US" sz="1200" b="1" i="0" kern="1200" baseline="0" dirty="0" smtClean="0">
              <a:solidFill>
                <a:schemeClr val="tx1"/>
              </a:solidFill>
              <a:effectLst/>
              <a:latin typeface="Times New Roman" pitchFamily="18" charset="0"/>
              <a:ea typeface="+mn-ea"/>
              <a:cs typeface="+mn-cs"/>
            </a:endParaRPr>
          </a:p>
          <a:p>
            <a:pPr marL="0" indent="0">
              <a:buNone/>
            </a:pPr>
            <a:r>
              <a:rPr lang="en-US" sz="1200" b="1" i="0" kern="1200" baseline="0" dirty="0" smtClean="0">
                <a:solidFill>
                  <a:schemeClr val="tx1"/>
                </a:solidFill>
                <a:effectLst/>
                <a:latin typeface="Times New Roman" pitchFamily="18" charset="0"/>
                <a:ea typeface="+mn-ea"/>
                <a:cs typeface="+mn-cs"/>
              </a:rPr>
              <a:t>2. </a:t>
            </a:r>
            <a:r>
              <a:rPr lang="en-US" sz="1200" b="1" i="0" kern="1200" baseline="0" dirty="0" err="1" smtClean="0">
                <a:solidFill>
                  <a:schemeClr val="tx1"/>
                </a:solidFill>
                <a:effectLst/>
                <a:latin typeface="Times New Roman" pitchFamily="18" charset="0"/>
                <a:ea typeface="+mn-ea"/>
                <a:cs typeface="+mn-cs"/>
              </a:rPr>
              <a:t>Dewine</a:t>
            </a:r>
            <a:r>
              <a:rPr lang="en-US" sz="1200" b="1" i="0" kern="1200" baseline="0" dirty="0" smtClean="0">
                <a:solidFill>
                  <a:schemeClr val="tx1"/>
                </a:solidFill>
                <a:effectLst/>
                <a:latin typeface="Times New Roman" pitchFamily="18" charset="0"/>
                <a:ea typeface="+mn-ea"/>
                <a:cs typeface="+mn-cs"/>
              </a:rPr>
              <a:t> Announces $900 million H2Ohio water quality program- https://www.farmanddairy.com/news/dewine-announces-900-million-h2ohio-water-quality-program/542390.html</a:t>
            </a:r>
          </a:p>
          <a:p>
            <a:pPr marL="0" indent="0">
              <a:buNone/>
            </a:pPr>
            <a:r>
              <a:rPr lang="en-US" sz="1200" b="0" i="0" kern="1200" baseline="0" dirty="0" smtClean="0">
                <a:solidFill>
                  <a:schemeClr val="tx1"/>
                </a:solidFill>
                <a:effectLst/>
                <a:latin typeface="Times New Roman" pitchFamily="18" charset="0"/>
                <a:ea typeface="+mn-ea"/>
                <a:cs typeface="+mn-cs"/>
              </a:rPr>
              <a:t>Will fund three efforts- </a:t>
            </a:r>
            <a:r>
              <a:rPr lang="en-US" sz="1200" b="0" i="0" kern="1200" dirty="0" smtClean="0">
                <a:solidFill>
                  <a:schemeClr val="tx1"/>
                </a:solidFill>
                <a:effectLst/>
                <a:latin typeface="Times New Roman" pitchFamily="18" charset="0"/>
                <a:ea typeface="+mn-ea"/>
                <a:cs typeface="+mn-cs"/>
              </a:rPr>
              <a:t>Prevention and land-based management programs, such as funding efforts to minimize the introduction of nutrients and other runoff into Ohio waterways, additional staffing at soil and water conservation districts, and more aggressive action to address failing septic systems and other water treatment needs across Ohio.</a:t>
            </a:r>
          </a:p>
          <a:p>
            <a:r>
              <a:rPr lang="en-US" sz="1200" b="0" i="0" kern="1200" dirty="0" smtClean="0">
                <a:solidFill>
                  <a:schemeClr val="tx1"/>
                </a:solidFill>
                <a:effectLst/>
                <a:latin typeface="Times New Roman" pitchFamily="18" charset="0"/>
                <a:ea typeface="+mn-ea"/>
                <a:cs typeface="+mn-cs"/>
              </a:rPr>
              <a:t>Water-based restoration programs, such as the creation of more wetlands in targeted areas to naturally filter out nutrients and sediment and utilizing emerging technologies to minimize water quality problems and treat polluted water.</a:t>
            </a:r>
          </a:p>
          <a:p>
            <a:r>
              <a:rPr lang="en-US" sz="1200" b="0" i="0" kern="1200" dirty="0" smtClean="0">
                <a:solidFill>
                  <a:schemeClr val="tx1"/>
                </a:solidFill>
                <a:effectLst/>
                <a:latin typeface="Times New Roman" pitchFamily="18" charset="0"/>
                <a:ea typeface="+mn-ea"/>
                <a:cs typeface="+mn-cs"/>
              </a:rPr>
              <a:t>Science, research and measurement, such as supporting ongoing research and data collection to advise on metrics and measurable goals, and to stay updated on and utilize new prevention and treatment technologies.</a:t>
            </a:r>
          </a:p>
          <a:p>
            <a:endParaRPr lang="en-US" sz="1600" b="0" i="0" kern="1200" dirty="0" smtClean="0">
              <a:solidFill>
                <a:schemeClr val="tx1"/>
              </a:solidFill>
              <a:effectLst/>
              <a:latin typeface="Times New Roman" pitchFamily="18" charset="0"/>
              <a:ea typeface="+mn-ea"/>
              <a:cs typeface="+mn-cs"/>
            </a:endParaRPr>
          </a:p>
          <a:p>
            <a:endParaRPr lang="en-US" sz="1600" b="0" i="0" kern="1200" dirty="0" smtClean="0">
              <a:solidFill>
                <a:schemeClr val="tx1"/>
              </a:solidFill>
              <a:effectLst/>
              <a:latin typeface="Times New Roman" pitchFamily="18" charset="0"/>
              <a:ea typeface="+mn-ea"/>
              <a:cs typeface="+mn-cs"/>
            </a:endParaRPr>
          </a:p>
          <a:p>
            <a:r>
              <a:rPr lang="en-US" sz="1600" b="1" i="0" kern="1200" dirty="0" smtClean="0">
                <a:solidFill>
                  <a:schemeClr val="tx1"/>
                </a:solidFill>
                <a:effectLst/>
                <a:latin typeface="Times New Roman" pitchFamily="18" charset="0"/>
                <a:ea typeface="+mn-ea"/>
                <a:cs typeface="+mn-cs"/>
              </a:rPr>
              <a:t>2. Lingering algal blooms hurt businesses worse than short-lived oil spills- https://www.toledoblade.com/local/environment/2019/01/28/chronic-lingering-algal-blooms-hurt-business-community-worse-than-short-lived-oil-spills/stories/20190128130</a:t>
            </a:r>
            <a:endParaRPr lang="en-US" sz="1600" dirty="0" smtClean="0"/>
          </a:p>
          <a:p>
            <a:r>
              <a:rPr lang="en-US" sz="1200" b="0" i="0" kern="1200" dirty="0" smtClean="0">
                <a:solidFill>
                  <a:schemeClr val="tx1"/>
                </a:solidFill>
                <a:effectLst/>
                <a:latin typeface="Times New Roman" pitchFamily="18" charset="0"/>
                <a:ea typeface="+mn-ea"/>
                <a:cs typeface="+mn-cs"/>
              </a:rPr>
              <a:t>The new wave of western Lake Erie’s chronic algal blooms began in 1995, although this region is not unique in that regard.</a:t>
            </a:r>
          </a:p>
          <a:p>
            <a:r>
              <a:rPr lang="en-US" sz="1200" b="0" i="0" kern="1200" dirty="0" smtClean="0">
                <a:solidFill>
                  <a:schemeClr val="tx1"/>
                </a:solidFill>
                <a:effectLst/>
                <a:latin typeface="Times New Roman" pitchFamily="18" charset="0"/>
                <a:ea typeface="+mn-ea"/>
                <a:cs typeface="+mn-cs"/>
              </a:rPr>
              <a:t>Scientists have documented a rise throughout the world, assigning blame to climate change and poor farming and development practices that have allowed more algae-growing nutrients into the water. The global outbreak has become one of the hottest research topics in North America, Asia, Africa, and other continents.</a:t>
            </a:r>
          </a:p>
          <a:p>
            <a:r>
              <a:rPr lang="en-US" sz="1200" b="0" i="0" kern="1200" dirty="0" smtClean="0">
                <a:solidFill>
                  <a:schemeClr val="tx1"/>
                </a:solidFill>
                <a:effectLst/>
                <a:latin typeface="Times New Roman" pitchFamily="18" charset="0"/>
                <a:ea typeface="+mn-ea"/>
                <a:cs typeface="+mn-cs"/>
              </a:rPr>
              <a:t>But in terms of public perception, chronic algal blooms can do more harm than an occasional oil spill, Ms. Huntley said.</a:t>
            </a:r>
          </a:p>
          <a:p>
            <a:endParaRPr lang="en-US" sz="1600" b="0" i="0" kern="1200" dirty="0" smtClean="0">
              <a:solidFill>
                <a:schemeClr val="tx1"/>
              </a:solidFill>
              <a:effectLst/>
              <a:latin typeface="Times New Roman" pitchFamily="18" charset="0"/>
              <a:ea typeface="+mn-ea"/>
              <a:cs typeface="+mn-cs"/>
            </a:endParaRPr>
          </a:p>
          <a:p>
            <a:endParaRPr lang="en-US" sz="1600" b="0" i="0" kern="1200" dirty="0" smtClean="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69AD55EA-7467-48E4-85BB-CB5C95B8CEAA}" type="slidenum">
              <a:rPr lang="en-US" smtClean="0"/>
              <a:pPr>
                <a:defRPr/>
              </a:pPr>
              <a:t>5</a:t>
            </a:fld>
            <a:endParaRPr lang="en-US" dirty="0"/>
          </a:p>
        </p:txBody>
      </p:sp>
    </p:spTree>
    <p:extLst>
      <p:ext uri="{BB962C8B-B14F-4D97-AF65-F5344CB8AC3E}">
        <p14:creationId xmlns:p14="http://schemas.microsoft.com/office/powerpoint/2010/main" val="1135820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u="sng" dirty="0" smtClean="0"/>
              <a:t>Localized</a:t>
            </a:r>
            <a:r>
              <a:rPr lang="en-US" u="sng" baseline="0" dirty="0" smtClean="0"/>
              <a:t> flooding, worsened by climate change. </a:t>
            </a:r>
            <a:r>
              <a:rPr lang="en-US" dirty="0" smtClean="0"/>
              <a:t>In 15 out of the last 20 years, annual precipitation in OH exceeded the 20th-century average. The amount of precipitation falling during intense multi-day events has increased in the Midwest US. Due to increasing temperatures, there will be more rain and less snow. Its</a:t>
            </a:r>
            <a:r>
              <a:rPr lang="en-US" baseline="0" dirty="0" smtClean="0"/>
              <a:t> more important than ever to think about how we manage weather’s effect on our home, property, environment, and drinking water. </a:t>
            </a:r>
          </a:p>
          <a:p>
            <a:endParaRPr lang="en-US" dirty="0" smtClean="0"/>
          </a:p>
          <a:p>
            <a:pPr marL="228600" indent="-228600">
              <a:buAutoNum type="arabicPeriod"/>
            </a:pPr>
            <a:r>
              <a:rPr lang="en-US" dirty="0" smtClean="0"/>
              <a:t>https://www.dispatch.com/news/20181231/columbus-has-passed-all-time-annual-precipitation-record</a:t>
            </a:r>
          </a:p>
          <a:p>
            <a:pPr marL="228600" indent="-228600">
              <a:buAutoNum type="arabicPeriod"/>
            </a:pPr>
            <a:r>
              <a:rPr lang="en-US" dirty="0" smtClean="0"/>
              <a:t>https://www.nbc4i.com/news/local-news/area-residents-urged-to-watch-for-high-water-flooding/1762981780</a:t>
            </a:r>
          </a:p>
          <a:p>
            <a:r>
              <a:rPr lang="en-US" dirty="0" smtClean="0"/>
              <a:t>3.  https://www.cincinnati.com/story/news/2019/03/05/landslides-climate-change-bring-more-cincinnati/2931026002/</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9AD55EA-7467-48E4-85BB-CB5C95B8CEAA}" type="slidenum">
              <a:rPr lang="en-US" smtClean="0"/>
              <a:pPr>
                <a:defRPr/>
              </a:pPr>
              <a:t>6</a:t>
            </a:fld>
            <a:endParaRPr lang="en-US" dirty="0"/>
          </a:p>
        </p:txBody>
      </p:sp>
    </p:spTree>
    <p:extLst>
      <p:ext uri="{BB962C8B-B14F-4D97-AF65-F5344CB8AC3E}">
        <p14:creationId xmlns:p14="http://schemas.microsoft.com/office/powerpoint/2010/main" val="246516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1400">
                <a:solidFill>
                  <a:schemeClr val="tx1"/>
                </a:solidFill>
                <a:latin typeface="Arial" charset="0"/>
              </a:defRPr>
            </a:lvl1pPr>
            <a:lvl2pPr marL="742950" indent="-285750" defTabSz="931863">
              <a:defRPr sz="1400">
                <a:solidFill>
                  <a:schemeClr val="tx1"/>
                </a:solidFill>
                <a:latin typeface="Arial" charset="0"/>
              </a:defRPr>
            </a:lvl2pPr>
            <a:lvl3pPr marL="1143000" indent="-228600" defTabSz="931863">
              <a:defRPr sz="1400">
                <a:solidFill>
                  <a:schemeClr val="tx1"/>
                </a:solidFill>
                <a:latin typeface="Arial" charset="0"/>
              </a:defRPr>
            </a:lvl3pPr>
            <a:lvl4pPr marL="1600200" indent="-228600" defTabSz="931863">
              <a:defRPr sz="1400">
                <a:solidFill>
                  <a:schemeClr val="tx1"/>
                </a:solidFill>
                <a:latin typeface="Arial" charset="0"/>
              </a:defRPr>
            </a:lvl4pPr>
            <a:lvl5pPr marL="2057400" indent="-228600" defTabSz="931863">
              <a:defRPr sz="1400">
                <a:solidFill>
                  <a:schemeClr val="tx1"/>
                </a:solidFill>
                <a:latin typeface="Arial" charset="0"/>
              </a:defRPr>
            </a:lvl5pPr>
            <a:lvl6pPr marL="2514600" indent="-228600" defTabSz="931863" eaLnBrk="0" fontAlgn="base" hangingPunct="0">
              <a:spcBef>
                <a:spcPct val="0"/>
              </a:spcBef>
              <a:spcAft>
                <a:spcPct val="0"/>
              </a:spcAft>
              <a:defRPr sz="1400">
                <a:solidFill>
                  <a:schemeClr val="tx1"/>
                </a:solidFill>
                <a:latin typeface="Arial" charset="0"/>
              </a:defRPr>
            </a:lvl6pPr>
            <a:lvl7pPr marL="2971800" indent="-228600" defTabSz="931863" eaLnBrk="0" fontAlgn="base" hangingPunct="0">
              <a:spcBef>
                <a:spcPct val="0"/>
              </a:spcBef>
              <a:spcAft>
                <a:spcPct val="0"/>
              </a:spcAft>
              <a:defRPr sz="1400">
                <a:solidFill>
                  <a:schemeClr val="tx1"/>
                </a:solidFill>
                <a:latin typeface="Arial" charset="0"/>
              </a:defRPr>
            </a:lvl7pPr>
            <a:lvl8pPr marL="3429000" indent="-228600" defTabSz="931863" eaLnBrk="0" fontAlgn="base" hangingPunct="0">
              <a:spcBef>
                <a:spcPct val="0"/>
              </a:spcBef>
              <a:spcAft>
                <a:spcPct val="0"/>
              </a:spcAft>
              <a:defRPr sz="1400">
                <a:solidFill>
                  <a:schemeClr val="tx1"/>
                </a:solidFill>
                <a:latin typeface="Arial" charset="0"/>
              </a:defRPr>
            </a:lvl8pPr>
            <a:lvl9pPr marL="3886200" indent="-228600" defTabSz="931863" eaLnBrk="0" fontAlgn="base" hangingPunct="0">
              <a:spcBef>
                <a:spcPct val="0"/>
              </a:spcBef>
              <a:spcAft>
                <a:spcPct val="0"/>
              </a:spcAft>
              <a:defRPr sz="1400">
                <a:solidFill>
                  <a:schemeClr val="tx1"/>
                </a:solidFill>
                <a:latin typeface="Arial" charset="0"/>
              </a:defRPr>
            </a:lvl9pPr>
          </a:lstStyle>
          <a:p>
            <a:pPr eaLnBrk="1" hangingPunct="1"/>
            <a:fld id="{46A5BEBB-A965-4237-9D0E-52C3849F199C}" type="slidenum">
              <a:rPr lang="en-US" altLang="en-US" sz="1200" smtClean="0">
                <a:solidFill>
                  <a:srgbClr val="000000"/>
                </a:solidFill>
              </a:rPr>
              <a:pPr eaLnBrk="1" hangingPunct="1"/>
              <a:t>7</a:t>
            </a:fld>
            <a:endParaRPr lang="en-US" altLang="en-US" sz="1200" smtClean="0">
              <a:solidFill>
                <a:srgbClr val="000000"/>
              </a:solidFill>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1400">
                <a:solidFill>
                  <a:schemeClr val="tx1"/>
                </a:solidFill>
                <a:latin typeface="Arial" charset="0"/>
              </a:defRPr>
            </a:lvl1pPr>
            <a:lvl2pPr marL="742950" indent="-285750" defTabSz="931863">
              <a:defRPr sz="1400">
                <a:solidFill>
                  <a:schemeClr val="tx1"/>
                </a:solidFill>
                <a:latin typeface="Arial" charset="0"/>
              </a:defRPr>
            </a:lvl2pPr>
            <a:lvl3pPr marL="1143000" indent="-228600" defTabSz="931863">
              <a:defRPr sz="1400">
                <a:solidFill>
                  <a:schemeClr val="tx1"/>
                </a:solidFill>
                <a:latin typeface="Arial" charset="0"/>
              </a:defRPr>
            </a:lvl3pPr>
            <a:lvl4pPr marL="1600200" indent="-228600" defTabSz="931863">
              <a:defRPr sz="1400">
                <a:solidFill>
                  <a:schemeClr val="tx1"/>
                </a:solidFill>
                <a:latin typeface="Arial" charset="0"/>
              </a:defRPr>
            </a:lvl4pPr>
            <a:lvl5pPr marL="2057400" indent="-228600" defTabSz="931863">
              <a:defRPr sz="1400">
                <a:solidFill>
                  <a:schemeClr val="tx1"/>
                </a:solidFill>
                <a:latin typeface="Arial" charset="0"/>
              </a:defRPr>
            </a:lvl5pPr>
            <a:lvl6pPr marL="2514600" indent="-228600" defTabSz="931863" eaLnBrk="0" fontAlgn="base" hangingPunct="0">
              <a:spcBef>
                <a:spcPct val="0"/>
              </a:spcBef>
              <a:spcAft>
                <a:spcPct val="0"/>
              </a:spcAft>
              <a:defRPr sz="1400">
                <a:solidFill>
                  <a:schemeClr val="tx1"/>
                </a:solidFill>
                <a:latin typeface="Arial" charset="0"/>
              </a:defRPr>
            </a:lvl6pPr>
            <a:lvl7pPr marL="2971800" indent="-228600" defTabSz="931863" eaLnBrk="0" fontAlgn="base" hangingPunct="0">
              <a:spcBef>
                <a:spcPct val="0"/>
              </a:spcBef>
              <a:spcAft>
                <a:spcPct val="0"/>
              </a:spcAft>
              <a:defRPr sz="1400">
                <a:solidFill>
                  <a:schemeClr val="tx1"/>
                </a:solidFill>
                <a:latin typeface="Arial" charset="0"/>
              </a:defRPr>
            </a:lvl7pPr>
            <a:lvl8pPr marL="3429000" indent="-228600" defTabSz="931863" eaLnBrk="0" fontAlgn="base" hangingPunct="0">
              <a:spcBef>
                <a:spcPct val="0"/>
              </a:spcBef>
              <a:spcAft>
                <a:spcPct val="0"/>
              </a:spcAft>
              <a:defRPr sz="1400">
                <a:solidFill>
                  <a:schemeClr val="tx1"/>
                </a:solidFill>
                <a:latin typeface="Arial" charset="0"/>
              </a:defRPr>
            </a:lvl8pPr>
            <a:lvl9pPr marL="3886200" indent="-228600" defTabSz="931863" eaLnBrk="0" fontAlgn="base" hangingPunct="0">
              <a:spcBef>
                <a:spcPct val="0"/>
              </a:spcBef>
              <a:spcAft>
                <a:spcPct val="0"/>
              </a:spcAft>
              <a:defRPr sz="1400">
                <a:solidFill>
                  <a:schemeClr val="tx1"/>
                </a:solidFill>
                <a:latin typeface="Arial" charset="0"/>
              </a:defRPr>
            </a:lvl9pPr>
          </a:lstStyle>
          <a:p>
            <a:pPr eaLnBrk="1" hangingPunct="1"/>
            <a:fld id="{71345E43-0322-4ECA-AE4F-23DD574E7012}" type="slidenum">
              <a:rPr lang="en-US" altLang="en-US" sz="1200" smtClean="0">
                <a:solidFill>
                  <a:srgbClr val="000000"/>
                </a:solidFill>
                <a:latin typeface="Times New Roman" pitchFamily="18" charset="0"/>
              </a:rPr>
              <a:pPr eaLnBrk="1" hangingPunct="1"/>
              <a:t>8</a:t>
            </a:fld>
            <a:endParaRPr lang="en-US" altLang="en-US" sz="1200" smtClean="0">
              <a:solidFill>
                <a:srgbClr val="000000"/>
              </a:solidFill>
              <a:latin typeface="Times New Roman" pitchFamily="18"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Pollutant removal mechanism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97478082"/>
      </p:ext>
    </p:extLst>
  </p:cSld>
  <p:clrMapOvr>
    <a:masterClrMapping/>
  </p:clrMapOvr>
  <p:transition>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7110734"/>
      </p:ext>
    </p:extLst>
  </p:cSld>
  <p:clrMapOvr>
    <a:masterClrMapping/>
  </p:clrMapOvr>
  <p:transition>
    <p:cu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5F04003A-94A8-4EAA-AD41-BA6C304C69B0}" type="datetimeFigureOut">
              <a:rPr lang="en-US"/>
              <a:pPr>
                <a:defRPr/>
              </a:pPr>
              <a:t>3/15/2019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CFFEDC07-484B-4D6F-8AE5-C5C3E9E12AB8}" type="slidenum">
              <a:rPr lang="en-US"/>
              <a:pPr>
                <a:defRPr/>
              </a:pPr>
              <a:t>‹#›</a:t>
            </a:fld>
            <a:endParaRPr lang="en-US"/>
          </a:p>
        </p:txBody>
      </p:sp>
    </p:spTree>
    <p:extLst>
      <p:ext uri="{BB962C8B-B14F-4D97-AF65-F5344CB8AC3E}">
        <p14:creationId xmlns:p14="http://schemas.microsoft.com/office/powerpoint/2010/main" val="3138718042"/>
      </p:ext>
    </p:extLst>
  </p:cSld>
  <p:clrMapOvr>
    <a:masterClrMapping/>
  </p:clrMapOvr>
  <p:transition>
    <p:cu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F7569720-3309-4381-B1EB-B380C4FD1CCF}" type="datetimeFigureOut">
              <a:rPr lang="en-US"/>
              <a:pPr>
                <a:defRPr/>
              </a:pPr>
              <a:t>3/15/2019</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796F34FA-7FA9-4C28-9F41-D46BBF146BE4}" type="slidenum">
              <a:rPr lang="en-US"/>
              <a:pPr>
                <a:defRPr/>
              </a:pPr>
              <a:t>‹#›</a:t>
            </a:fld>
            <a:endParaRPr lang="en-US"/>
          </a:p>
        </p:txBody>
      </p:sp>
    </p:spTree>
    <p:extLst>
      <p:ext uri="{BB962C8B-B14F-4D97-AF65-F5344CB8AC3E}">
        <p14:creationId xmlns:p14="http://schemas.microsoft.com/office/powerpoint/2010/main" val="602739689"/>
      </p:ext>
    </p:extLst>
  </p:cSld>
  <p:clrMapOvr>
    <a:masterClrMapping/>
  </p:clrMapOvr>
  <p:transition>
    <p:cu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81038E67-D1BB-4B56-B492-92712DCEB07C}" type="datetimeFigureOut">
              <a:rPr lang="en-US"/>
              <a:pPr>
                <a:defRPr/>
              </a:pPr>
              <a:t>3/15/2019</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3F569F8A-B0DC-42FE-B071-48D0C7B60996}" type="slidenum">
              <a:rPr lang="en-US"/>
              <a:pPr>
                <a:defRPr/>
              </a:pPr>
              <a:t>‹#›</a:t>
            </a:fld>
            <a:endParaRPr lang="en-US"/>
          </a:p>
        </p:txBody>
      </p:sp>
    </p:spTree>
    <p:extLst>
      <p:ext uri="{BB962C8B-B14F-4D97-AF65-F5344CB8AC3E}">
        <p14:creationId xmlns:p14="http://schemas.microsoft.com/office/powerpoint/2010/main" val="707643013"/>
      </p:ext>
    </p:extLst>
  </p:cSld>
  <p:clrMapOvr>
    <a:masterClrMapping/>
  </p:clrMapOvr>
  <p:transition>
    <p:cu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28FD83F5-783E-4B72-A98F-D81EA524CA89}" type="datetimeFigureOut">
              <a:rPr lang="en-US"/>
              <a:pPr>
                <a:defRPr/>
              </a:pPr>
              <a:t>3/15/2019</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58E1998F-6637-4376-8D94-04462027100D}" type="slidenum">
              <a:rPr lang="en-US"/>
              <a:pPr>
                <a:defRPr/>
              </a:pPr>
              <a:t>‹#›</a:t>
            </a:fld>
            <a:endParaRPr lang="en-US"/>
          </a:p>
        </p:txBody>
      </p:sp>
    </p:spTree>
    <p:extLst>
      <p:ext uri="{BB962C8B-B14F-4D97-AF65-F5344CB8AC3E}">
        <p14:creationId xmlns:p14="http://schemas.microsoft.com/office/powerpoint/2010/main" val="1299538355"/>
      </p:ext>
    </p:extLst>
  </p:cSld>
  <p:clrMapOvr>
    <a:masterClrMapping/>
  </p:clrMapOvr>
  <p:transition>
    <p:cu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353D3D23-CD05-47A0-B287-A8BFCBF6684F}" type="datetimeFigureOut">
              <a:rPr lang="en-US"/>
              <a:pPr>
                <a:defRPr/>
              </a:pPr>
              <a:t>3/15/2019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378567F5-4B46-4409-813D-7BAE037B7CEA}" type="slidenum">
              <a:rPr lang="en-US"/>
              <a:pPr>
                <a:defRPr/>
              </a:pPr>
              <a:t>‹#›</a:t>
            </a:fld>
            <a:endParaRPr lang="en-US"/>
          </a:p>
        </p:txBody>
      </p:sp>
    </p:spTree>
    <p:extLst>
      <p:ext uri="{BB962C8B-B14F-4D97-AF65-F5344CB8AC3E}">
        <p14:creationId xmlns:p14="http://schemas.microsoft.com/office/powerpoint/2010/main" val="712492788"/>
      </p:ext>
    </p:extLst>
  </p:cSld>
  <p:clrMapOvr>
    <a:masterClrMapping/>
  </p:clrMapOvr>
  <p:transition>
    <p:cu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F568627D-295C-4A81-8722-51A0DC5A646F}" type="datetimeFigureOut">
              <a:rPr lang="en-US"/>
              <a:pPr>
                <a:defRPr/>
              </a:pPr>
              <a:t>3/15/2019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275DCF2A-B9E1-4AA7-93E2-0C0AF7A6B620}" type="slidenum">
              <a:rPr lang="en-US"/>
              <a:pPr>
                <a:defRPr/>
              </a:pPr>
              <a:t>‹#›</a:t>
            </a:fld>
            <a:endParaRPr lang="en-US"/>
          </a:p>
        </p:txBody>
      </p:sp>
    </p:spTree>
    <p:extLst>
      <p:ext uri="{BB962C8B-B14F-4D97-AF65-F5344CB8AC3E}">
        <p14:creationId xmlns:p14="http://schemas.microsoft.com/office/powerpoint/2010/main" val="3535989507"/>
      </p:ext>
    </p:extLst>
  </p:cSld>
  <p:clrMapOvr>
    <a:masterClrMapping/>
  </p:clrMapOvr>
  <p:transition>
    <p:cu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7D0393CF-64CE-45F8-90D2-4FBE0616A6D8}" type="datetimeFigureOut">
              <a:rPr lang="en-US"/>
              <a:pPr>
                <a:defRPr/>
              </a:pPr>
              <a:t>3/15/2019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92AC3AC4-D9AA-4BA6-AE85-D82089E428DF}" type="slidenum">
              <a:rPr lang="en-US"/>
              <a:pPr>
                <a:defRPr/>
              </a:pPr>
              <a:t>‹#›</a:t>
            </a:fld>
            <a:endParaRPr lang="en-US"/>
          </a:p>
        </p:txBody>
      </p:sp>
    </p:spTree>
    <p:extLst>
      <p:ext uri="{BB962C8B-B14F-4D97-AF65-F5344CB8AC3E}">
        <p14:creationId xmlns:p14="http://schemas.microsoft.com/office/powerpoint/2010/main" val="2552174669"/>
      </p:ext>
    </p:extLst>
  </p:cSld>
  <p:clrMapOvr>
    <a:masterClrMapping/>
  </p:clrMapOvr>
  <p:transition>
    <p:cu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CE58D93B-3B5A-42C0-BEE5-1D1F1CFD664D}" type="datetimeFigureOut">
              <a:rPr lang="en-US"/>
              <a:pPr>
                <a:defRPr/>
              </a:pPr>
              <a:t>3/15/2019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2FEAC231-F7A4-41A6-9A5C-997EA1B3AC35}" type="slidenum">
              <a:rPr lang="en-US"/>
              <a:pPr>
                <a:defRPr/>
              </a:pPr>
              <a:t>‹#›</a:t>
            </a:fld>
            <a:endParaRPr lang="en-US"/>
          </a:p>
        </p:txBody>
      </p:sp>
    </p:spTree>
    <p:extLst>
      <p:ext uri="{BB962C8B-B14F-4D97-AF65-F5344CB8AC3E}">
        <p14:creationId xmlns:p14="http://schemas.microsoft.com/office/powerpoint/2010/main" val="2471296389"/>
      </p:ext>
    </p:extLst>
  </p:cSld>
  <p:clrMapOvr>
    <a:masterClrMapping/>
  </p:clrMapOvr>
  <p:transition>
    <p:cu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8471E178-FAE6-42FA-9B68-2C0E74F2C539}" type="datetimeFigureOut">
              <a:rPr lang="en-US"/>
              <a:pPr>
                <a:defRPr/>
              </a:pPr>
              <a:t>3/15/2019</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94DCD52E-4580-4363-83C8-52FFBC7BCB39}" type="slidenum">
              <a:rPr lang="en-US"/>
              <a:pPr>
                <a:defRPr/>
              </a:pPr>
              <a:t>‹#›</a:t>
            </a:fld>
            <a:endParaRPr lang="en-US"/>
          </a:p>
        </p:txBody>
      </p:sp>
    </p:spTree>
    <p:extLst>
      <p:ext uri="{BB962C8B-B14F-4D97-AF65-F5344CB8AC3E}">
        <p14:creationId xmlns:p14="http://schemas.microsoft.com/office/powerpoint/2010/main" val="1910427452"/>
      </p:ext>
    </p:extLst>
  </p:cSld>
  <p:clrMapOvr>
    <a:masterClrMapping/>
  </p:clrMapOvr>
  <p:transition>
    <p:cu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3450746"/>
      </p:ext>
    </p:extLst>
  </p:cSld>
  <p:clrMapOvr>
    <a:masterClrMapping/>
  </p:clrMapOvr>
  <p:transition>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7001844"/>
      </p:ext>
    </p:extLst>
  </p:cSld>
  <p:clrMapOvr>
    <a:masterClrMapping/>
  </p:clrMapOvr>
  <p:transition>
    <p:cu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547042" indent="0" algn="ctr">
              <a:buNone/>
              <a:defRPr>
                <a:solidFill>
                  <a:schemeClr val="tx1">
                    <a:tint val="75000"/>
                  </a:schemeClr>
                </a:solidFill>
              </a:defRPr>
            </a:lvl2pPr>
            <a:lvl3pPr marL="1094083" indent="0" algn="ctr">
              <a:buNone/>
              <a:defRPr>
                <a:solidFill>
                  <a:schemeClr val="tx1">
                    <a:tint val="75000"/>
                  </a:schemeClr>
                </a:solidFill>
              </a:defRPr>
            </a:lvl3pPr>
            <a:lvl4pPr marL="1641124" indent="0" algn="ctr">
              <a:buNone/>
              <a:defRPr>
                <a:solidFill>
                  <a:schemeClr val="tx1">
                    <a:tint val="75000"/>
                  </a:schemeClr>
                </a:solidFill>
              </a:defRPr>
            </a:lvl4pPr>
            <a:lvl5pPr marL="2188165" indent="0" algn="ctr">
              <a:buNone/>
              <a:defRPr>
                <a:solidFill>
                  <a:schemeClr val="tx1">
                    <a:tint val="75000"/>
                  </a:schemeClr>
                </a:solidFill>
              </a:defRPr>
            </a:lvl5pPr>
            <a:lvl6pPr marL="2735207" indent="0" algn="ctr">
              <a:buNone/>
              <a:defRPr>
                <a:solidFill>
                  <a:schemeClr val="tx1">
                    <a:tint val="75000"/>
                  </a:schemeClr>
                </a:solidFill>
              </a:defRPr>
            </a:lvl6pPr>
            <a:lvl7pPr marL="3282249" indent="0" algn="ctr">
              <a:buNone/>
              <a:defRPr>
                <a:solidFill>
                  <a:schemeClr val="tx1">
                    <a:tint val="75000"/>
                  </a:schemeClr>
                </a:solidFill>
              </a:defRPr>
            </a:lvl7pPr>
            <a:lvl8pPr marL="3829289" indent="0" algn="ctr">
              <a:buNone/>
              <a:defRPr>
                <a:solidFill>
                  <a:schemeClr val="tx1">
                    <a:tint val="75000"/>
                  </a:schemeClr>
                </a:solidFill>
              </a:defRPr>
            </a:lvl8pPr>
            <a:lvl9pPr marL="437633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969B0D-E3B3-4A0E-9915-07C47DB90607}" type="datetime1">
              <a:rPr lang="en-US" smtClean="0"/>
              <a:pPr/>
              <a:t>3/15/2019</a:t>
            </a:fld>
            <a:endParaRPr lang="en-US"/>
          </a:p>
        </p:txBody>
      </p:sp>
      <p:sp>
        <p:nvSpPr>
          <p:cNvPr id="6" name="Slide Number Placeholder 5"/>
          <p:cNvSpPr>
            <a:spLocks noGrp="1"/>
          </p:cNvSpPr>
          <p:nvPr>
            <p:ph type="sldNum" sz="quarter" idx="12"/>
          </p:nvPr>
        </p:nvSpPr>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3185809370"/>
      </p:ext>
    </p:extLst>
  </p:cSld>
  <p:clrMapOvr>
    <a:masterClrMapping/>
  </p:clrMapOvr>
  <p:transition>
    <p:cut/>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F8674D2-5BF5-4225-9CF4-45CAF318E7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992" b="15504"/>
          <a:stretch/>
        </p:blipFill>
        <p:spPr>
          <a:xfrm>
            <a:off x="1" y="0"/>
            <a:ext cx="5135806" cy="6163409"/>
          </a:xfrm>
          <a:prstGeom prst="rect">
            <a:avLst/>
          </a:prstGeom>
        </p:spPr>
      </p:pic>
      <p:pic>
        <p:nvPicPr>
          <p:cNvPr id="6" name="Picture 5" descr="017005_PPT-WideTemplate_v1-0-edit.png"/>
          <p:cNvPicPr>
            <a:picLocks noChangeAspect="1"/>
          </p:cNvPicPr>
          <p:nvPr/>
        </p:nvPicPr>
        <p:blipFill rotWithShape="1">
          <a:blip r:embed="rId3" cstate="print">
            <a:extLst>
              <a:ext uri="{28A0092B-C50C-407E-A947-70E740481C1C}">
                <a14:useLocalDpi xmlns:a14="http://schemas.microsoft.com/office/drawing/2010/main" val="0"/>
              </a:ext>
            </a:extLst>
          </a:blip>
          <a:srcRect l="26389"/>
          <a:stretch/>
        </p:blipFill>
        <p:spPr>
          <a:xfrm>
            <a:off x="2413000" y="0"/>
            <a:ext cx="6731000" cy="6858000"/>
          </a:xfrm>
          <a:prstGeom prst="rect">
            <a:avLst/>
          </a:prstGeom>
        </p:spPr>
      </p:pic>
      <p:sp>
        <p:nvSpPr>
          <p:cNvPr id="7" name="Title 1"/>
          <p:cNvSpPr>
            <a:spLocks noGrp="1"/>
          </p:cNvSpPr>
          <p:nvPr>
            <p:ph type="title"/>
          </p:nvPr>
        </p:nvSpPr>
        <p:spPr>
          <a:xfrm>
            <a:off x="3443651" y="2615465"/>
            <a:ext cx="5575582" cy="813811"/>
          </a:xfrm>
        </p:spPr>
        <p:txBody>
          <a:bodyPr>
            <a:noAutofit/>
          </a:bodyPr>
          <a:lstStyle>
            <a:lvl1pPr algn="r">
              <a:defRPr sz="3600" b="1">
                <a:solidFill>
                  <a:schemeClr val="bg1"/>
                </a:solidFill>
              </a:defRPr>
            </a:lvl1pPr>
          </a:lstStyle>
          <a:p>
            <a:r>
              <a:rPr lang="en-US" smtClean="0"/>
              <a:t>Click to edit Master title style</a:t>
            </a:r>
            <a:endParaRPr lang="en-US"/>
          </a:p>
        </p:txBody>
      </p:sp>
    </p:spTree>
    <p:extLst>
      <p:ext uri="{BB962C8B-B14F-4D97-AF65-F5344CB8AC3E}">
        <p14:creationId xmlns:p14="http://schemas.microsoft.com/office/powerpoint/2010/main" val="17085653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5" name="Picture 4" descr="017005_PPT-WideTemplate_v1-0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3375458" y="4704777"/>
            <a:ext cx="5575582" cy="813811"/>
          </a:xfrm>
        </p:spPr>
        <p:txBody>
          <a:bodyPr>
            <a:noAutofit/>
          </a:bodyPr>
          <a:lstStyle>
            <a:lvl1pPr algn="r">
              <a:defRPr sz="3800" b="1">
                <a:solidFill>
                  <a:schemeClr val="bg1"/>
                </a:solidFill>
              </a:defRPr>
            </a:lvl1pPr>
          </a:lstStyle>
          <a:p>
            <a:r>
              <a:rPr lang="en-US" smtClean="0"/>
              <a:t>Click to edit Master title style</a:t>
            </a:r>
            <a:endParaRPr lang="en-US"/>
          </a:p>
        </p:txBody>
      </p:sp>
    </p:spTree>
    <p:extLst>
      <p:ext uri="{BB962C8B-B14F-4D97-AF65-F5344CB8AC3E}">
        <p14:creationId xmlns:p14="http://schemas.microsoft.com/office/powerpoint/2010/main" val="3820740870"/>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2636AA-FC52-4F6B-8D5C-57D6822C9D5F}" type="datetime1">
              <a:rPr lang="en-US" smtClean="0"/>
              <a:pPr/>
              <a:t>3/15/2019</a:t>
            </a:fld>
            <a:endParaRPr lang="en-US"/>
          </a:p>
        </p:txBody>
      </p:sp>
      <p:sp>
        <p:nvSpPr>
          <p:cNvPr id="6" name="Slide Number Placeholder 5"/>
          <p:cNvSpPr>
            <a:spLocks noGrp="1"/>
          </p:cNvSpPr>
          <p:nvPr>
            <p:ph type="sldNum" sz="quarter" idx="12"/>
          </p:nvPr>
        </p:nvSpPr>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3805560668"/>
      </p:ext>
    </p:extLst>
  </p:cSld>
  <p:clrMapOvr>
    <a:masterClrMapping/>
  </p:clrMapOvr>
  <p:transition>
    <p:cut/>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5" name="Picture 4" descr="017005_PPT-WideTemplate_v2-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70B33F-458E-4647-A8B4-93C25FD43761}" type="datetime1">
              <a:rPr lang="en-US" smtClean="0"/>
              <a:pPr/>
              <a:t>3/15/2019</a:t>
            </a:fld>
            <a:endParaRPr lang="en-US"/>
          </a:p>
        </p:txBody>
      </p:sp>
      <p:sp>
        <p:nvSpPr>
          <p:cNvPr id="4" name="Slide Number Placeholder 3"/>
          <p:cNvSpPr>
            <a:spLocks noGrp="1"/>
          </p:cNvSpPr>
          <p:nvPr>
            <p:ph type="sldNum" sz="quarter" idx="11"/>
          </p:nvPr>
        </p:nvSpPr>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15224475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5" name="Picture 4" descr="017005_PPT-WideTemplate_v2-0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076507"/>
            <a:ext cx="2133600" cy="365125"/>
          </a:xfrm>
        </p:spPr>
        <p:txBody>
          <a:bodyPr/>
          <a:lstStyle/>
          <a:p>
            <a:fld id="{2C8CF1E1-7BDD-4315-8DCE-965CB73F6665}" type="datetime1">
              <a:rPr lang="en-US" smtClean="0"/>
              <a:pPr/>
              <a:t>3/15/2019</a:t>
            </a:fld>
            <a:endParaRPr lang="en-US"/>
          </a:p>
        </p:txBody>
      </p:sp>
      <p:sp>
        <p:nvSpPr>
          <p:cNvPr id="4" name="Slide Number Placeholder 3"/>
          <p:cNvSpPr>
            <a:spLocks noGrp="1"/>
          </p:cNvSpPr>
          <p:nvPr>
            <p:ph type="sldNum" sz="quarter" idx="11"/>
          </p:nvPr>
        </p:nvSpPr>
        <p:spPr>
          <a:xfrm>
            <a:off x="6553200" y="6076507"/>
            <a:ext cx="2133600" cy="365125"/>
          </a:xfrm>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37786692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8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400">
                <a:solidFill>
                  <a:schemeClr val="tx1">
                    <a:tint val="75000"/>
                  </a:schemeClr>
                </a:solidFill>
              </a:defRPr>
            </a:lvl1pPr>
            <a:lvl2pPr marL="547042" indent="0">
              <a:buNone/>
              <a:defRPr sz="2200">
                <a:solidFill>
                  <a:schemeClr val="tx1">
                    <a:tint val="75000"/>
                  </a:schemeClr>
                </a:solidFill>
              </a:defRPr>
            </a:lvl2pPr>
            <a:lvl3pPr marL="1094083" indent="0">
              <a:buNone/>
              <a:defRPr sz="1900">
                <a:solidFill>
                  <a:schemeClr val="tx1">
                    <a:tint val="75000"/>
                  </a:schemeClr>
                </a:solidFill>
              </a:defRPr>
            </a:lvl3pPr>
            <a:lvl4pPr marL="1641124" indent="0">
              <a:buNone/>
              <a:defRPr sz="1700">
                <a:solidFill>
                  <a:schemeClr val="tx1">
                    <a:tint val="75000"/>
                  </a:schemeClr>
                </a:solidFill>
              </a:defRPr>
            </a:lvl4pPr>
            <a:lvl5pPr marL="2188165" indent="0">
              <a:buNone/>
              <a:defRPr sz="1700">
                <a:solidFill>
                  <a:schemeClr val="tx1">
                    <a:tint val="75000"/>
                  </a:schemeClr>
                </a:solidFill>
              </a:defRPr>
            </a:lvl5pPr>
            <a:lvl6pPr marL="2735207" indent="0">
              <a:buNone/>
              <a:defRPr sz="1700">
                <a:solidFill>
                  <a:schemeClr val="tx1">
                    <a:tint val="75000"/>
                  </a:schemeClr>
                </a:solidFill>
              </a:defRPr>
            </a:lvl6pPr>
            <a:lvl7pPr marL="3282249" indent="0">
              <a:buNone/>
              <a:defRPr sz="1700">
                <a:solidFill>
                  <a:schemeClr val="tx1">
                    <a:tint val="75000"/>
                  </a:schemeClr>
                </a:solidFill>
              </a:defRPr>
            </a:lvl7pPr>
            <a:lvl8pPr marL="3829289" indent="0">
              <a:buNone/>
              <a:defRPr sz="1700">
                <a:solidFill>
                  <a:schemeClr val="tx1">
                    <a:tint val="75000"/>
                  </a:schemeClr>
                </a:solidFill>
              </a:defRPr>
            </a:lvl8pPr>
            <a:lvl9pPr marL="4376331" indent="0">
              <a:buNone/>
              <a:defRPr sz="1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F2A1A4-E89F-4346-B7B2-617C8A8D18A2}" type="datetime1">
              <a:rPr lang="en-US" smtClean="0"/>
              <a:pPr/>
              <a:t>3/15/2019</a:t>
            </a:fld>
            <a:endParaRPr lang="en-US"/>
          </a:p>
        </p:txBody>
      </p:sp>
      <p:sp>
        <p:nvSpPr>
          <p:cNvPr id="6" name="Slide Number Placeholder 5"/>
          <p:cNvSpPr>
            <a:spLocks noGrp="1"/>
          </p:cNvSpPr>
          <p:nvPr>
            <p:ph type="sldNum" sz="quarter" idx="12"/>
          </p:nvPr>
        </p:nvSpPr>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1867945062"/>
      </p:ext>
    </p:extLst>
  </p:cSld>
  <p:clrMapOvr>
    <a:masterClrMapping/>
  </p:clrMapOvr>
  <p:transition>
    <p:cut/>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069904"/>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069904"/>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B22107-A582-47BE-9C51-B446821A455D}" type="datetime1">
              <a:rPr lang="en-US" smtClean="0"/>
              <a:pPr/>
              <a:t>3/15/2019</a:t>
            </a:fld>
            <a:endParaRPr lang="en-US"/>
          </a:p>
        </p:txBody>
      </p:sp>
      <p:sp>
        <p:nvSpPr>
          <p:cNvPr id="7" name="Slide Number Placeholder 6"/>
          <p:cNvSpPr>
            <a:spLocks noGrp="1"/>
          </p:cNvSpPr>
          <p:nvPr>
            <p:ph type="sldNum" sz="quarter" idx="12"/>
          </p:nvPr>
        </p:nvSpPr>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400230433"/>
      </p:ext>
    </p:extLst>
  </p:cSld>
  <p:clrMapOvr>
    <a:masterClrMapping/>
  </p:clrMapOvr>
  <p:transition>
    <p:cut/>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900" b="1"/>
            </a:lvl1pPr>
            <a:lvl2pPr marL="547042" indent="0">
              <a:buNone/>
              <a:defRPr sz="2400" b="1"/>
            </a:lvl2pPr>
            <a:lvl3pPr marL="1094083" indent="0">
              <a:buNone/>
              <a:defRPr sz="2200" b="1"/>
            </a:lvl3pPr>
            <a:lvl4pPr marL="1641124" indent="0">
              <a:buNone/>
              <a:defRPr sz="1900" b="1"/>
            </a:lvl4pPr>
            <a:lvl5pPr marL="2188165" indent="0">
              <a:buNone/>
              <a:defRPr sz="1900" b="1"/>
            </a:lvl5pPr>
            <a:lvl6pPr marL="2735207" indent="0">
              <a:buNone/>
              <a:defRPr sz="1900" b="1"/>
            </a:lvl6pPr>
            <a:lvl7pPr marL="3282249" indent="0">
              <a:buNone/>
              <a:defRPr sz="1900" b="1"/>
            </a:lvl7pPr>
            <a:lvl8pPr marL="3829289" indent="0">
              <a:buNone/>
              <a:defRPr sz="1900" b="1"/>
            </a:lvl8pPr>
            <a:lvl9pPr marL="4376331"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495231"/>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900" b="1"/>
            </a:lvl1pPr>
            <a:lvl2pPr marL="547042" indent="0">
              <a:buNone/>
              <a:defRPr sz="2400" b="1"/>
            </a:lvl2pPr>
            <a:lvl3pPr marL="1094083" indent="0">
              <a:buNone/>
              <a:defRPr sz="2200" b="1"/>
            </a:lvl3pPr>
            <a:lvl4pPr marL="1641124" indent="0">
              <a:buNone/>
              <a:defRPr sz="1900" b="1"/>
            </a:lvl4pPr>
            <a:lvl5pPr marL="2188165" indent="0">
              <a:buNone/>
              <a:defRPr sz="1900" b="1"/>
            </a:lvl5pPr>
            <a:lvl6pPr marL="2735207" indent="0">
              <a:buNone/>
              <a:defRPr sz="1900" b="1"/>
            </a:lvl6pPr>
            <a:lvl7pPr marL="3282249" indent="0">
              <a:buNone/>
              <a:defRPr sz="1900" b="1"/>
            </a:lvl7pPr>
            <a:lvl8pPr marL="3829289" indent="0">
              <a:buNone/>
              <a:defRPr sz="1900" b="1"/>
            </a:lvl8pPr>
            <a:lvl9pPr marL="4376331"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4645027" y="2174876"/>
            <a:ext cx="4041775" cy="3495231"/>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94CA44-B903-4A40-BF4F-787FBA27D50E}" type="datetime1">
              <a:rPr lang="en-US" smtClean="0"/>
              <a:pPr/>
              <a:t>3/15/2019</a:t>
            </a:fld>
            <a:endParaRPr lang="en-US"/>
          </a:p>
        </p:txBody>
      </p:sp>
      <p:sp>
        <p:nvSpPr>
          <p:cNvPr id="9" name="Slide Number Placeholder 8"/>
          <p:cNvSpPr>
            <a:spLocks noGrp="1"/>
          </p:cNvSpPr>
          <p:nvPr>
            <p:ph type="sldNum" sz="quarter" idx="12"/>
          </p:nvPr>
        </p:nvSpPr>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764814466"/>
      </p:ext>
    </p:extLst>
  </p:cSld>
  <p:clrMapOvr>
    <a:masterClrMapping/>
  </p:clrMapOvr>
  <p:transition>
    <p:cut/>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7F4597-E33B-4248-B623-3F7F2EBC29EB}" type="datetime1">
              <a:rPr lang="en-US" smtClean="0"/>
              <a:pPr/>
              <a:t>3/15/2019</a:t>
            </a:fld>
            <a:endParaRPr lang="en-US"/>
          </a:p>
        </p:txBody>
      </p:sp>
      <p:sp>
        <p:nvSpPr>
          <p:cNvPr id="5" name="Slide Number Placeholder 4"/>
          <p:cNvSpPr>
            <a:spLocks noGrp="1"/>
          </p:cNvSpPr>
          <p:nvPr>
            <p:ph type="sldNum" sz="quarter" idx="12"/>
          </p:nvPr>
        </p:nvSpPr>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1023392813"/>
      </p:ext>
    </p:extLst>
  </p:cSld>
  <p:clrMapOvr>
    <a:masterClrMapping/>
  </p:clrMapOvr>
  <p:transition>
    <p:cut/>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8815454"/>
      </p:ext>
    </p:extLst>
  </p:cSld>
  <p:clrMapOvr>
    <a:masterClrMapping/>
  </p:clrMapOvr>
  <p:transition>
    <p:cu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6" name="Picture 5" descr="017005_PPT-WideTemplate_v1-0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a:xfrm>
            <a:off x="457200" y="6178090"/>
            <a:ext cx="2133600" cy="365125"/>
          </a:xfrm>
        </p:spPr>
        <p:txBody>
          <a:bodyPr/>
          <a:lstStyle/>
          <a:p>
            <a:fld id="{8D41E23B-BDA4-46D6-8DA4-2CA14E6B2BFA}" type="datetime1">
              <a:rPr lang="en-US" smtClean="0"/>
              <a:pPr/>
              <a:t>3/15/2019</a:t>
            </a:fld>
            <a:endParaRPr lang="en-US"/>
          </a:p>
        </p:txBody>
      </p:sp>
      <p:sp>
        <p:nvSpPr>
          <p:cNvPr id="4" name="Slide Number Placeholder 3"/>
          <p:cNvSpPr>
            <a:spLocks noGrp="1"/>
          </p:cNvSpPr>
          <p:nvPr>
            <p:ph type="sldNum" sz="quarter" idx="12"/>
          </p:nvPr>
        </p:nvSpPr>
        <p:spPr>
          <a:xfrm>
            <a:off x="6553200" y="6178090"/>
            <a:ext cx="2133600" cy="365125"/>
          </a:xfrm>
        </p:spPr>
        <p:txBody>
          <a:bodyPr/>
          <a:lstStyle/>
          <a:p>
            <a:fld id="{A9A29001-6408-43FB-9B1C-82A518CD80C1}" type="slidenum">
              <a:rPr lang="en-US" smtClean="0"/>
              <a:pPr/>
              <a:t>‹#›</a:t>
            </a:fld>
            <a:endParaRPr lang="en-US"/>
          </a:p>
        </p:txBody>
      </p:sp>
      <p:sp>
        <p:nvSpPr>
          <p:cNvPr id="5" name="Title 1"/>
          <p:cNvSpPr>
            <a:spLocks noGrp="1"/>
          </p:cNvSpPr>
          <p:nvPr>
            <p:ph type="title"/>
          </p:nvPr>
        </p:nvSpPr>
        <p:spPr>
          <a:xfrm>
            <a:off x="457200" y="274639"/>
            <a:ext cx="8229600" cy="1143000"/>
          </a:xfrm>
        </p:spPr>
        <p:txBody>
          <a:bodyPr>
            <a:normAutofit/>
          </a:bodyPr>
          <a:lstStyle>
            <a:lvl1pPr algn="l">
              <a:defRPr sz="4300"/>
            </a:lvl1pPr>
          </a:lstStyle>
          <a:p>
            <a:r>
              <a:rPr lang="en-US" smtClean="0"/>
              <a:t>Click to edit Master title style</a:t>
            </a:r>
            <a:endParaRPr lang="en-US"/>
          </a:p>
        </p:txBody>
      </p:sp>
    </p:spTree>
    <p:extLst>
      <p:ext uri="{BB962C8B-B14F-4D97-AF65-F5344CB8AC3E}">
        <p14:creationId xmlns:p14="http://schemas.microsoft.com/office/powerpoint/2010/main" val="36784474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397055"/>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235004"/>
          </a:xfrm>
        </p:spPr>
        <p:txBody>
          <a:bodyPr/>
          <a:lstStyle>
            <a:lvl1pPr marL="0" indent="0">
              <a:buNone/>
              <a:defRPr sz="1700"/>
            </a:lvl1pPr>
            <a:lvl2pPr marL="547042" indent="0">
              <a:buNone/>
              <a:defRPr sz="1400"/>
            </a:lvl2pPr>
            <a:lvl3pPr marL="1094083" indent="0">
              <a:buNone/>
              <a:defRPr sz="1200"/>
            </a:lvl3pPr>
            <a:lvl4pPr marL="1641124" indent="0">
              <a:buNone/>
              <a:defRPr sz="1100"/>
            </a:lvl4pPr>
            <a:lvl5pPr marL="2188165" indent="0">
              <a:buNone/>
              <a:defRPr sz="1100"/>
            </a:lvl5pPr>
            <a:lvl6pPr marL="2735207" indent="0">
              <a:buNone/>
              <a:defRPr sz="1100"/>
            </a:lvl6pPr>
            <a:lvl7pPr marL="3282249" indent="0">
              <a:buNone/>
              <a:defRPr sz="1100"/>
            </a:lvl7pPr>
            <a:lvl8pPr marL="3829289" indent="0">
              <a:buNone/>
              <a:defRPr sz="1100"/>
            </a:lvl8pPr>
            <a:lvl9pPr marL="4376331"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A0D2F3-0369-4F27-8D3B-210047080BEF}" type="datetime1">
              <a:rPr lang="en-US" smtClean="0"/>
              <a:pPr/>
              <a:t>3/15/2019</a:t>
            </a:fld>
            <a:endParaRPr lang="en-US"/>
          </a:p>
        </p:txBody>
      </p:sp>
      <p:sp>
        <p:nvSpPr>
          <p:cNvPr id="7" name="Slide Number Placeholder 6"/>
          <p:cNvSpPr>
            <a:spLocks noGrp="1"/>
          </p:cNvSpPr>
          <p:nvPr>
            <p:ph type="sldNum" sz="quarter" idx="12"/>
          </p:nvPr>
        </p:nvSpPr>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1886253748"/>
      </p:ext>
    </p:extLst>
  </p:cSld>
  <p:clrMapOvr>
    <a:masterClrMapping/>
  </p:clrMapOvr>
  <p:transition>
    <p:cut/>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800"/>
            </a:lvl1pPr>
            <a:lvl2pPr marL="547042" indent="0">
              <a:buNone/>
              <a:defRPr sz="3300"/>
            </a:lvl2pPr>
            <a:lvl3pPr marL="1094083" indent="0">
              <a:buNone/>
              <a:defRPr sz="2900"/>
            </a:lvl3pPr>
            <a:lvl4pPr marL="1641124" indent="0">
              <a:buNone/>
              <a:defRPr sz="2400"/>
            </a:lvl4pPr>
            <a:lvl5pPr marL="2188165" indent="0">
              <a:buNone/>
              <a:defRPr sz="2400"/>
            </a:lvl5pPr>
            <a:lvl6pPr marL="2735207" indent="0">
              <a:buNone/>
              <a:defRPr sz="2400"/>
            </a:lvl6pPr>
            <a:lvl7pPr marL="3282249" indent="0">
              <a:buNone/>
              <a:defRPr sz="2400"/>
            </a:lvl7pPr>
            <a:lvl8pPr marL="3829289" indent="0">
              <a:buNone/>
              <a:defRPr sz="2400"/>
            </a:lvl8pPr>
            <a:lvl9pPr marL="4376331" indent="0">
              <a:buNone/>
              <a:defRPr sz="2400"/>
            </a:lvl9pPr>
          </a:lstStyle>
          <a:p>
            <a:r>
              <a:rPr lang="en-US" smtClean="0"/>
              <a:t>Click icon to add picture</a:t>
            </a:r>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700"/>
            </a:lvl1pPr>
            <a:lvl2pPr marL="547042" indent="0">
              <a:buNone/>
              <a:defRPr sz="1400"/>
            </a:lvl2pPr>
            <a:lvl3pPr marL="1094083" indent="0">
              <a:buNone/>
              <a:defRPr sz="1200"/>
            </a:lvl3pPr>
            <a:lvl4pPr marL="1641124" indent="0">
              <a:buNone/>
              <a:defRPr sz="1100"/>
            </a:lvl4pPr>
            <a:lvl5pPr marL="2188165" indent="0">
              <a:buNone/>
              <a:defRPr sz="1100"/>
            </a:lvl5pPr>
            <a:lvl6pPr marL="2735207" indent="0">
              <a:buNone/>
              <a:defRPr sz="1100"/>
            </a:lvl6pPr>
            <a:lvl7pPr marL="3282249" indent="0">
              <a:buNone/>
              <a:defRPr sz="1100"/>
            </a:lvl7pPr>
            <a:lvl8pPr marL="3829289" indent="0">
              <a:buNone/>
              <a:defRPr sz="1100"/>
            </a:lvl8pPr>
            <a:lvl9pPr marL="4376331"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AB0D2C-9673-44AF-A865-EDF102C19B51}" type="datetime1">
              <a:rPr lang="en-US" smtClean="0"/>
              <a:pPr/>
              <a:t>3/15/2019</a:t>
            </a:fld>
            <a:endParaRPr lang="en-US"/>
          </a:p>
        </p:txBody>
      </p:sp>
      <p:sp>
        <p:nvSpPr>
          <p:cNvPr id="7" name="Slide Number Placeholder 6"/>
          <p:cNvSpPr>
            <a:spLocks noGrp="1"/>
          </p:cNvSpPr>
          <p:nvPr>
            <p:ph type="sldNum" sz="quarter" idx="12"/>
          </p:nvPr>
        </p:nvSpPr>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3731374376"/>
      </p:ext>
    </p:extLst>
  </p:cSld>
  <p:clrMapOvr>
    <a:masterClrMapping/>
  </p:clrMapOvr>
  <p:transition>
    <p:cut/>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CF07E5-EBE8-4807-97EC-237D27E092FE}" type="datetime1">
              <a:rPr lang="en-US" smtClean="0"/>
              <a:pPr/>
              <a:t>3/15/2019</a:t>
            </a:fld>
            <a:endParaRPr lang="en-US"/>
          </a:p>
        </p:txBody>
      </p:sp>
      <p:sp>
        <p:nvSpPr>
          <p:cNvPr id="6" name="Slide Number Placeholder 5"/>
          <p:cNvSpPr>
            <a:spLocks noGrp="1"/>
          </p:cNvSpPr>
          <p:nvPr>
            <p:ph type="sldNum" sz="quarter" idx="12"/>
          </p:nvPr>
        </p:nvSpPr>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4075046650"/>
      </p:ext>
    </p:extLst>
  </p:cSld>
  <p:clrMapOvr>
    <a:masterClrMapping/>
  </p:clrMapOvr>
  <p:transition>
    <p:cut/>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FEFEC0-2ECA-4ECD-8895-4B1EC3F76856}" type="datetime1">
              <a:rPr lang="en-US" smtClean="0"/>
              <a:pPr/>
              <a:t>3/15/2019</a:t>
            </a:fld>
            <a:endParaRPr lang="en-US"/>
          </a:p>
        </p:txBody>
      </p:sp>
      <p:sp>
        <p:nvSpPr>
          <p:cNvPr id="6" name="Slide Number Placeholder 5"/>
          <p:cNvSpPr>
            <a:spLocks noGrp="1"/>
          </p:cNvSpPr>
          <p:nvPr>
            <p:ph type="sldNum" sz="quarter" idx="12"/>
          </p:nvPr>
        </p:nvSpPr>
        <p:spPr/>
        <p:txBody>
          <a:bodyPr/>
          <a:lstStyle/>
          <a:p>
            <a:fld id="{A9A29001-6408-43FB-9B1C-82A518CD80C1}" type="slidenum">
              <a:rPr lang="en-US" smtClean="0"/>
              <a:pPr/>
              <a:t>‹#›</a:t>
            </a:fld>
            <a:endParaRPr lang="en-US"/>
          </a:p>
        </p:txBody>
      </p:sp>
    </p:spTree>
    <p:extLst>
      <p:ext uri="{BB962C8B-B14F-4D97-AF65-F5344CB8AC3E}">
        <p14:creationId xmlns:p14="http://schemas.microsoft.com/office/powerpoint/2010/main" val="2263419948"/>
      </p:ext>
    </p:extLst>
  </p:cSld>
  <p:clrMapOvr>
    <a:masterClrMapping/>
  </p:clrMapOvr>
  <p:transition>
    <p:cut/>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2110322"/>
      </p:ext>
    </p:extLst>
  </p:cSld>
  <p:clrMapOvr>
    <a:masterClrMapping/>
  </p:clrMapOvr>
  <p:transition>
    <p:cu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8815454"/>
      </p:ext>
    </p:extLst>
  </p:cSld>
  <p:clrMapOvr>
    <a:masterClrMapping/>
  </p:clrMapOvr>
  <p:transition>
    <p:cu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777073"/>
      </p:ext>
    </p:extLst>
  </p:cSld>
  <p:clrMapOvr>
    <a:masterClrMapping/>
  </p:clrMapOvr>
  <p:transitio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4974395"/>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2110322"/>
      </p:ext>
    </p:extLst>
  </p:cSld>
  <p:clrMapOvr>
    <a:masterClrMapping/>
  </p:clrMapOvr>
  <p:transitio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pic>
        <p:nvPicPr>
          <p:cNvPr id="5" name="Picture 4" descr="017005_PPT-WideTemplate_v1-0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3375458" y="4704777"/>
            <a:ext cx="5575582" cy="813811"/>
          </a:xfrm>
          <a:prstGeom prst="rect">
            <a:avLst/>
          </a:prstGeom>
        </p:spPr>
        <p:txBody>
          <a:bodyPr>
            <a:noAutofit/>
          </a:bodyPr>
          <a:lstStyle>
            <a:lvl1pPr algn="r">
              <a:defRPr sz="3800" b="1">
                <a:solidFill>
                  <a:schemeClr val="bg1"/>
                </a:solidFill>
              </a:defRPr>
            </a:lvl1pPr>
          </a:lstStyle>
          <a:p>
            <a:r>
              <a:rPr lang="en-US"/>
              <a:t>Click to edit Master title style</a:t>
            </a:r>
          </a:p>
        </p:txBody>
      </p:sp>
    </p:spTree>
    <p:extLst>
      <p:ext uri="{BB962C8B-B14F-4D97-AF65-F5344CB8AC3E}">
        <p14:creationId xmlns:p14="http://schemas.microsoft.com/office/powerpoint/2010/main" val="685011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73041451"/>
      </p:ext>
    </p:extLst>
  </p:cSld>
  <p:clrMapOvr>
    <a:masterClrMapping/>
  </p:clrMapOvr>
  <p:transitio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8467902"/>
      </p:ext>
    </p:extLst>
  </p:cSld>
  <p:clrMapOvr>
    <a:masterClrMapping/>
  </p:clrMapOvr>
  <p:transitio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16651574"/>
      </p:ext>
    </p:extLst>
  </p:cSld>
  <p:clrMapOvr>
    <a:masterClrMapping/>
  </p:clrMapOvr>
  <p:transitio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8223925"/>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4178480"/>
      </p:ext>
    </p:extLst>
  </p:cSld>
  <p:clrMapOvr>
    <a:masterClrMapping/>
  </p:clrMapOvr>
  <p:transition>
    <p:cu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265199"/>
      </p:ext>
    </p:extLst>
  </p:cSld>
  <p:clrMapOvr>
    <a:masterClrMapping/>
  </p:clrMapOvr>
  <p:transition>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941088378"/>
      </p:ext>
    </p:extLst>
  </p:cSld>
  <p:clrMapOvr>
    <a:masterClrMapping/>
  </p:clrMapOvr>
  <p:transition>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844334"/>
      </p:ext>
    </p:extLst>
  </p:cSld>
  <p:clrMapOvr>
    <a:masterClrMapping/>
  </p:clrMapOvr>
  <p:transition>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72787465"/>
      </p:ext>
    </p:extLst>
  </p:cSld>
  <p:clrMapOvr>
    <a:masterClrMapping/>
  </p:clrMapOvr>
  <p:transition>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1792575"/>
      </p:ext>
    </p:extLst>
  </p:cSld>
  <p:clrMapOvr>
    <a:masterClrMapping/>
  </p:clrMapOvr>
  <p:transition>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9727134"/>
      </p:ext>
    </p:extLst>
  </p:cSld>
  <p:clrMapOvr>
    <a:masterClrMapping/>
  </p:clrMapOvr>
  <p:transition>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6816891"/>
      </p:ext>
    </p:extLst>
  </p:cSld>
  <p:clrMapOvr>
    <a:masterClrMapping/>
  </p:clrMapOvr>
  <p:transition>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24818843"/>
      </p:ext>
    </p:extLst>
  </p:cSld>
  <p:clrMapOvr>
    <a:masterClrMapping/>
  </p:clrMapOvr>
  <p:transition>
    <p:cu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806059"/>
      </p:ext>
    </p:extLst>
  </p:cSld>
  <p:clrMapOvr>
    <a:masterClrMapping/>
  </p:clrMapOvr>
  <p:transition>
    <p:cu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49819422"/>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12679043"/>
      </p:ext>
    </p:extLst>
  </p:cSld>
  <p:clrMapOvr>
    <a:masterClrMapping/>
  </p:clrMapOvr>
  <p:transition>
    <p:cu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8475524"/>
      </p:ext>
    </p:extLst>
  </p:cSld>
  <p:clrMapOvr>
    <a:masterClrMapping/>
  </p:clrMapOvr>
  <p:transition>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53249"/>
      </p:ext>
    </p:extLst>
  </p:cSld>
  <p:clrMapOvr>
    <a:masterClrMapping/>
  </p:clrMapOvr>
  <p:transition>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9726514"/>
      </p:ext>
    </p:extLst>
  </p:cSld>
  <p:clrMapOvr>
    <a:masterClrMapping/>
  </p:clrMapOvr>
  <p:transition>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846034"/>
      </p:ext>
    </p:extLst>
  </p:cSld>
  <p:clrMapOvr>
    <a:masterClrMapping/>
  </p:clrMapOvr>
  <p:transition>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76565758"/>
      </p:ext>
    </p:extLst>
  </p:cSld>
  <p:clrMapOvr>
    <a:masterClrMapping/>
  </p:clrMapOvr>
  <p:transition>
    <p:cu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07047116"/>
      </p:ext>
    </p:extLst>
  </p:cSld>
  <p:clrMapOvr>
    <a:masterClrMapping/>
  </p:clrMapOvr>
  <p:transition>
    <p:cu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6576010"/>
      </p:ext>
    </p:extLst>
  </p:cSld>
  <p:clrMapOvr>
    <a:masterClrMapping/>
  </p:clrMapOvr>
  <p:transition>
    <p:cu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6138530"/>
      </p:ext>
    </p:extLst>
  </p:cSld>
  <p:clrMapOvr>
    <a:masterClrMapping/>
  </p:clrMapOvr>
  <p:transition>
    <p:cu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28887186"/>
      </p:ext>
    </p:extLst>
  </p:cSld>
  <p:clrMapOvr>
    <a:masterClrMapping/>
  </p:clrMapOvr>
  <p:transition>
    <p:cu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9715869"/>
      </p:ext>
    </p:extLst>
  </p:cSld>
  <p:clrMapOvr>
    <a:masterClrMapping/>
  </p:clrMapOvr>
  <p:transition>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5143475"/>
      </p:ext>
    </p:extLst>
  </p:cSld>
  <p:clrMapOvr>
    <a:masterClrMapping/>
  </p:clrMapOvr>
  <p:transition>
    <p:cu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69119425"/>
      </p:ext>
    </p:extLst>
  </p:cSld>
  <p:clrMapOvr>
    <a:masterClrMapping/>
  </p:clrMapOvr>
  <p:transition>
    <p:cu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9554659"/>
      </p:ext>
    </p:extLst>
  </p:cSld>
  <p:clrMapOvr>
    <a:masterClrMapping/>
  </p:clrMapOvr>
  <p:transition>
    <p:cu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2224062"/>
      </p:ext>
    </p:extLst>
  </p:cSld>
  <p:clrMapOvr>
    <a:masterClrMapping/>
  </p:clrMapOvr>
  <p:transition>
    <p:cu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808011030"/>
      </p:ext>
    </p:extLst>
  </p:cSld>
  <p:clrMapOvr>
    <a:masterClrMapping/>
  </p:clrMapOvr>
  <p:transition>
    <p:cu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211750"/>
      </p:ext>
    </p:extLst>
  </p:cSld>
  <p:clrMapOvr>
    <a:masterClrMapping/>
  </p:clrMapOvr>
  <p:transition>
    <p:cu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43293844"/>
      </p:ext>
    </p:extLst>
  </p:cSld>
  <p:clrMapOvr>
    <a:masterClrMapping/>
  </p:clrMapOvr>
  <p:transition>
    <p:cu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7144752"/>
      </p:ext>
    </p:extLst>
  </p:cSld>
  <p:clrMapOvr>
    <a:masterClrMapping/>
  </p:clrMapOvr>
  <p:transition>
    <p:cu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095778"/>
      </p:ext>
    </p:extLst>
  </p:cSld>
  <p:clrMapOvr>
    <a:masterClrMapping/>
  </p:clrMapOvr>
  <p:transition>
    <p:cu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6815566"/>
      </p:ext>
    </p:extLst>
  </p:cSld>
  <p:clrMapOvr>
    <a:masterClrMapping/>
  </p:clrMapOvr>
  <p:transition>
    <p:cu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74215119"/>
      </p:ext>
    </p:extLst>
  </p:cSld>
  <p:clrMapOvr>
    <a:masterClrMapping/>
  </p:clrMapOvr>
  <p:transitio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4175781"/>
      </p:ext>
    </p:extLst>
  </p:cSld>
  <p:clrMapOvr>
    <a:masterClrMapping/>
  </p:clrMapOvr>
  <p:transition>
    <p:cu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7505578"/>
      </p:ext>
    </p:extLst>
  </p:cSld>
  <p:clrMapOvr>
    <a:masterClrMapping/>
  </p:clrMapOvr>
  <p:transition>
    <p:cu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72395696"/>
      </p:ext>
    </p:extLst>
  </p:cSld>
  <p:clrMapOvr>
    <a:masterClrMapping/>
  </p:clrMapOvr>
  <p:transition>
    <p:cu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4807759"/>
      </p:ext>
    </p:extLst>
  </p:cSld>
  <p:clrMapOvr>
    <a:masterClrMapping/>
  </p:clrMapOvr>
  <p:transition>
    <p:cu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2930655"/>
      </p:ext>
    </p:extLst>
  </p:cSld>
  <p:clrMapOvr>
    <a:masterClrMapping/>
  </p:clrMapOvr>
  <p:transition>
    <p:cu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795562255"/>
      </p:ext>
    </p:extLst>
  </p:cSld>
  <p:clrMapOvr>
    <a:masterClrMapping/>
  </p:clrMapOvr>
  <p:transition>
    <p:cu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357920"/>
      </p:ext>
    </p:extLst>
  </p:cSld>
  <p:clrMapOvr>
    <a:masterClrMapping/>
  </p:clrMapOvr>
  <p:transition>
    <p:cu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68581542"/>
      </p:ext>
    </p:extLst>
  </p:cSld>
  <p:clrMapOvr>
    <a:masterClrMapping/>
  </p:clrMapOvr>
  <p:transition>
    <p:cu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7921362"/>
      </p:ext>
    </p:extLst>
  </p:cSld>
  <p:clrMapOvr>
    <a:masterClrMapping/>
  </p:clrMapOvr>
  <p:transition>
    <p:cu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8858373"/>
      </p:ext>
    </p:extLst>
  </p:cSld>
  <p:clrMapOvr>
    <a:masterClrMapping/>
  </p:clrMapOvr>
  <p:transition>
    <p:cu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1249071"/>
      </p:ext>
    </p:extLst>
  </p:cSld>
  <p:clrMapOvr>
    <a:masterClrMapping/>
  </p:clrMapOvr>
  <p:transitio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263848896"/>
      </p:ext>
    </p:extLst>
  </p:cSld>
  <p:clrMapOvr>
    <a:masterClrMapping/>
  </p:clrMapOvr>
  <p:transition>
    <p:cu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2754181364"/>
      </p:ext>
    </p:extLst>
  </p:cSld>
  <p:clrMapOvr>
    <a:masterClrMapping/>
  </p:clrMapOvr>
  <p:transition>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2446272735"/>
      </p:ext>
    </p:extLst>
  </p:cSld>
  <p:clrMapOvr>
    <a:masterClrMapping/>
  </p:clrMapOvr>
  <p:transition>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4075252528"/>
      </p:ext>
    </p:extLst>
  </p:cSld>
  <p:clrMapOvr>
    <a:masterClrMapping/>
  </p:clrMapOvr>
  <p:transition>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1419234226"/>
      </p:ext>
    </p:extLst>
  </p:cSld>
  <p:clrMapOvr>
    <a:masterClrMapping/>
  </p:clrMapOvr>
  <p:transition>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2826839760"/>
      </p:ext>
    </p:extLst>
  </p:cSld>
  <p:clrMapOvr>
    <a:masterClrMapping/>
  </p:clrMapOvr>
  <p:transition>
    <p:cu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774808148"/>
      </p:ext>
    </p:extLst>
  </p:cSld>
  <p:clrMapOvr>
    <a:masterClrMapping/>
  </p:clrMapOvr>
  <p:transition>
    <p:cu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1986967385"/>
      </p:ext>
    </p:extLst>
  </p:cSld>
  <p:clrMapOvr>
    <a:masterClrMapping/>
  </p:clrMapOvr>
  <p:transition>
    <p:cu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1497874981"/>
      </p:ext>
    </p:extLst>
  </p:cSld>
  <p:clrMapOvr>
    <a:masterClrMapping/>
  </p:clrMapOvr>
  <p:transition>
    <p:cu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1908663699"/>
      </p:ext>
    </p:extLst>
  </p:cSld>
  <p:clrMapOvr>
    <a:masterClrMapping/>
  </p:clrMapOvr>
  <p:transition>
    <p:cu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985745376"/>
      </p:ext>
    </p:extLst>
  </p:cSld>
  <p:clrMapOvr>
    <a:masterClrMapping/>
  </p:clrMapOvr>
  <p:transitio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777073"/>
      </p:ext>
    </p:extLst>
  </p:cSld>
  <p:clrMapOvr>
    <a:masterClrMapping/>
  </p:clrMapOvr>
  <p:transition>
    <p:cu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228600"/>
            <a:ext cx="2057400" cy="518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28600"/>
            <a:ext cx="601980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3908027441"/>
      </p:ext>
    </p:extLst>
  </p:cSld>
  <p:clrMapOvr>
    <a:masterClrMapping/>
  </p:clrMapOvr>
  <p:transition>
    <p:cu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457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95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57937258"/>
      </p:ext>
    </p:extLst>
  </p:cSld>
  <p:clrMapOvr>
    <a:masterClrMapping/>
  </p:clrMapOvr>
  <p:transition>
    <p:cu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2195897897"/>
      </p:ext>
    </p:extLst>
  </p:cSld>
  <p:clrMapOvr>
    <a:masterClrMapping/>
  </p:clrMapOvr>
  <p:transition>
    <p:cu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4289806410"/>
      </p:ext>
    </p:extLst>
  </p:cSld>
  <p:clrMapOvr>
    <a:masterClrMapping/>
  </p:clrMapOvr>
  <p:transition>
    <p:cu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3887614155"/>
      </p:ext>
    </p:extLst>
  </p:cSld>
  <p:clrMapOvr>
    <a:masterClrMapping/>
  </p:clrMapOvr>
  <p:transition>
    <p:cu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4264112113"/>
      </p:ext>
    </p:extLst>
  </p:cSld>
  <p:clrMapOvr>
    <a:masterClrMapping/>
  </p:clrMapOvr>
  <p:transition>
    <p:cu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3453906618"/>
      </p:ext>
    </p:extLst>
  </p:cSld>
  <p:clrMapOvr>
    <a:masterClrMapping/>
  </p:clrMapOvr>
  <p:transition>
    <p:cu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3476111628"/>
      </p:ext>
    </p:extLst>
  </p:cSld>
  <p:clrMapOvr>
    <a:masterClrMapping/>
  </p:clrMapOvr>
  <p:transition>
    <p:cu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2545914509"/>
      </p:ext>
    </p:extLst>
  </p:cSld>
  <p:clrMapOvr>
    <a:masterClrMapping/>
  </p:clrMapOvr>
  <p:transition>
    <p:cu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3888267334"/>
      </p:ext>
    </p:extLst>
  </p:cSld>
  <p:clrMapOvr>
    <a:masterClrMapping/>
  </p:clrMapOvr>
  <p:transition>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8184322"/>
      </p:ext>
    </p:extLst>
  </p:cSld>
  <p:clrMapOvr>
    <a:masterClrMapping/>
  </p:clrMapOvr>
  <p:transition>
    <p:cu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4199545009"/>
      </p:ext>
    </p:extLst>
  </p:cSld>
  <p:clrMapOvr>
    <a:masterClrMapping/>
  </p:clrMapOvr>
  <p:transition>
    <p:cu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2381542357"/>
      </p:ext>
    </p:extLst>
  </p:cSld>
  <p:clrMapOvr>
    <a:masterClrMapping/>
  </p:clrMapOvr>
  <p:transition>
    <p:cu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228600"/>
            <a:ext cx="2057400" cy="518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28600"/>
            <a:ext cx="601980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2660931993"/>
      </p:ext>
    </p:extLst>
  </p:cSld>
  <p:clrMapOvr>
    <a:masterClrMapping/>
  </p:clrMapOvr>
  <p:transition>
    <p:cu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457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95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Tree>
    <p:extLst>
      <p:ext uri="{BB962C8B-B14F-4D97-AF65-F5344CB8AC3E}">
        <p14:creationId xmlns:p14="http://schemas.microsoft.com/office/powerpoint/2010/main" val="2172226142"/>
      </p:ext>
    </p:extLst>
  </p:cSld>
  <p:clrMapOvr>
    <a:masterClrMapping/>
  </p:clrMapOvr>
  <p:transition>
    <p:cu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Tree>
    <p:extLst>
      <p:ext uri="{BB962C8B-B14F-4D97-AF65-F5344CB8AC3E}">
        <p14:creationId xmlns:p14="http://schemas.microsoft.com/office/powerpoint/2010/main" val="2653085810"/>
      </p:ext>
    </p:extLst>
  </p:cSld>
  <p:clrMapOvr>
    <a:masterClrMapping/>
  </p:clrMapOvr>
  <p:transition>
    <p:cu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Tree>
    <p:extLst>
      <p:ext uri="{BB962C8B-B14F-4D97-AF65-F5344CB8AC3E}">
        <p14:creationId xmlns:p14="http://schemas.microsoft.com/office/powerpoint/2010/main" val="2925056488"/>
      </p:ext>
    </p:extLst>
  </p:cSld>
  <p:clrMapOvr>
    <a:masterClrMapping/>
  </p:clrMapOvr>
  <p:transition>
    <p:cu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Tree>
    <p:extLst>
      <p:ext uri="{BB962C8B-B14F-4D97-AF65-F5344CB8AC3E}">
        <p14:creationId xmlns:p14="http://schemas.microsoft.com/office/powerpoint/2010/main" val="3805755203"/>
      </p:ext>
    </p:extLst>
  </p:cSld>
  <p:clrMapOvr>
    <a:masterClrMapping/>
  </p:clrMapOvr>
  <p:transition>
    <p:cu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Tree>
    <p:extLst>
      <p:ext uri="{BB962C8B-B14F-4D97-AF65-F5344CB8AC3E}">
        <p14:creationId xmlns:p14="http://schemas.microsoft.com/office/powerpoint/2010/main" val="743251024"/>
      </p:ext>
    </p:extLst>
  </p:cSld>
  <p:clrMapOvr>
    <a:masterClrMapping/>
  </p:clrMapOvr>
  <p:transition>
    <p:cu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Tree>
    <p:extLst>
      <p:ext uri="{BB962C8B-B14F-4D97-AF65-F5344CB8AC3E}">
        <p14:creationId xmlns:p14="http://schemas.microsoft.com/office/powerpoint/2010/main" val="555386191"/>
      </p:ext>
    </p:extLst>
  </p:cSld>
  <p:clrMapOvr>
    <a:masterClrMapping/>
  </p:clrMapOvr>
  <p:transition>
    <p:cu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Tree>
    <p:extLst>
      <p:ext uri="{BB962C8B-B14F-4D97-AF65-F5344CB8AC3E}">
        <p14:creationId xmlns:p14="http://schemas.microsoft.com/office/powerpoint/2010/main" val="2283922023"/>
      </p:ext>
    </p:extLst>
  </p:cSld>
  <p:clrMapOvr>
    <a:masterClrMapping/>
  </p:clrMapOvr>
  <p:transition>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05931735"/>
      </p:ext>
    </p:extLst>
  </p:cSld>
  <p:clrMapOvr>
    <a:masterClrMapping/>
  </p:clrMapOvr>
  <p:transition>
    <p:cu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Tree>
    <p:extLst>
      <p:ext uri="{BB962C8B-B14F-4D97-AF65-F5344CB8AC3E}">
        <p14:creationId xmlns:p14="http://schemas.microsoft.com/office/powerpoint/2010/main" val="3635678392"/>
      </p:ext>
    </p:extLst>
  </p:cSld>
  <p:clrMapOvr>
    <a:masterClrMapping/>
  </p:clrMapOvr>
  <p:transition>
    <p:cu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Tree>
    <p:extLst>
      <p:ext uri="{BB962C8B-B14F-4D97-AF65-F5344CB8AC3E}">
        <p14:creationId xmlns:p14="http://schemas.microsoft.com/office/powerpoint/2010/main" val="1847453399"/>
      </p:ext>
    </p:extLst>
  </p:cSld>
  <p:clrMapOvr>
    <a:masterClrMapping/>
  </p:clrMapOvr>
  <p:transition>
    <p:cu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Tree>
    <p:extLst>
      <p:ext uri="{BB962C8B-B14F-4D97-AF65-F5344CB8AC3E}">
        <p14:creationId xmlns:p14="http://schemas.microsoft.com/office/powerpoint/2010/main" val="2675442247"/>
      </p:ext>
    </p:extLst>
  </p:cSld>
  <p:clrMapOvr>
    <a:masterClrMapping/>
  </p:clrMapOvr>
  <p:transition>
    <p:cu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Tree>
    <p:extLst>
      <p:ext uri="{BB962C8B-B14F-4D97-AF65-F5344CB8AC3E}">
        <p14:creationId xmlns:p14="http://schemas.microsoft.com/office/powerpoint/2010/main" val="3036337370"/>
      </p:ext>
    </p:extLst>
  </p:cSld>
  <p:clrMapOvr>
    <a:masterClrMapping/>
  </p:clrMapOvr>
  <p:transition>
    <p:cu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228600"/>
            <a:ext cx="2057400" cy="518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28600"/>
            <a:ext cx="601980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Tree>
    <p:extLst>
      <p:ext uri="{BB962C8B-B14F-4D97-AF65-F5344CB8AC3E}">
        <p14:creationId xmlns:p14="http://schemas.microsoft.com/office/powerpoint/2010/main" val="1034332234"/>
      </p:ext>
    </p:extLst>
  </p:cSld>
  <p:clrMapOvr>
    <a:masterClrMapping/>
  </p:clrMapOvr>
  <p:transition>
    <p:cu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457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95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Tree>
    <p:extLst>
      <p:ext uri="{BB962C8B-B14F-4D97-AF65-F5344CB8AC3E}">
        <p14:creationId xmlns:p14="http://schemas.microsoft.com/office/powerpoint/2010/main" val="329832184"/>
      </p:ext>
    </p:extLst>
  </p:cSld>
  <p:clrMapOvr>
    <a:masterClrMapping/>
  </p:clrMapOvr>
  <p:transition>
    <p:cu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6466274E-B5E5-4617-BFD4-5DCE20879363}" type="datetimeFigureOut">
              <a:rPr lang="en-US"/>
              <a:pPr>
                <a:defRPr/>
              </a:pPr>
              <a:t>3/15/2019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53F7D0C2-D715-49C6-BABF-3EE42DF8125E}" type="slidenum">
              <a:rPr lang="en-US"/>
              <a:pPr>
                <a:defRPr/>
              </a:pPr>
              <a:t>‹#›</a:t>
            </a:fld>
            <a:endParaRPr lang="en-US"/>
          </a:p>
        </p:txBody>
      </p:sp>
    </p:spTree>
    <p:extLst>
      <p:ext uri="{BB962C8B-B14F-4D97-AF65-F5344CB8AC3E}">
        <p14:creationId xmlns:p14="http://schemas.microsoft.com/office/powerpoint/2010/main" val="2407636783"/>
      </p:ext>
    </p:extLst>
  </p:cSld>
  <p:clrMapOvr>
    <a:masterClrMapping/>
  </p:clrMapOvr>
  <p:transition>
    <p:cu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CC540EDB-F2B2-4FE4-87EC-585F43EEC126}" type="datetimeFigureOut">
              <a:rPr lang="en-US"/>
              <a:pPr>
                <a:defRPr/>
              </a:pPr>
              <a:t>3/15/2019</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D30C7C1E-3BFF-4EE6-B32C-99BF52F21365}" type="slidenum">
              <a:rPr lang="en-US"/>
              <a:pPr>
                <a:defRPr/>
              </a:pPr>
              <a:t>‹#›</a:t>
            </a:fld>
            <a:endParaRPr lang="en-US"/>
          </a:p>
        </p:txBody>
      </p:sp>
    </p:spTree>
    <p:extLst>
      <p:ext uri="{BB962C8B-B14F-4D97-AF65-F5344CB8AC3E}">
        <p14:creationId xmlns:p14="http://schemas.microsoft.com/office/powerpoint/2010/main" val="2610584119"/>
      </p:ext>
    </p:extLst>
  </p:cSld>
  <p:clrMapOvr>
    <a:masterClrMapping/>
  </p:clrMapOvr>
  <p:transition>
    <p:cu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149ABD57-9DD1-4F80-AB55-01FB34D7F5A3}" type="datetimeFigureOut">
              <a:rPr lang="en-US"/>
              <a:pPr>
                <a:defRPr/>
              </a:pPr>
              <a:t>3/15/2019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DD002222-1106-4BE7-B176-D26BC40A290E}" type="slidenum">
              <a:rPr lang="en-US"/>
              <a:pPr>
                <a:defRPr/>
              </a:pPr>
              <a:t>‹#›</a:t>
            </a:fld>
            <a:endParaRPr lang="en-US"/>
          </a:p>
        </p:txBody>
      </p:sp>
    </p:spTree>
    <p:extLst>
      <p:ext uri="{BB962C8B-B14F-4D97-AF65-F5344CB8AC3E}">
        <p14:creationId xmlns:p14="http://schemas.microsoft.com/office/powerpoint/2010/main" val="1259355645"/>
      </p:ext>
    </p:extLst>
  </p:cSld>
  <p:clrMapOvr>
    <a:masterClrMapping/>
  </p:clrMapOvr>
  <p:transition>
    <p:cu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557697DF-1D98-430F-B112-1C8B4687B3B3}" type="datetimeFigureOut">
              <a:rPr lang="en-US"/>
              <a:pPr>
                <a:defRPr/>
              </a:pPr>
              <a:t>3/15/2019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74CC1453-6AC3-4FDB-AFB1-0C79D2B46CBE}" type="slidenum">
              <a:rPr lang="en-US"/>
              <a:pPr>
                <a:defRPr/>
              </a:pPr>
              <a:t>‹#›</a:t>
            </a:fld>
            <a:endParaRPr lang="en-US"/>
          </a:p>
        </p:txBody>
      </p:sp>
    </p:spTree>
    <p:extLst>
      <p:ext uri="{BB962C8B-B14F-4D97-AF65-F5344CB8AC3E}">
        <p14:creationId xmlns:p14="http://schemas.microsoft.com/office/powerpoint/2010/main" val="4050770206"/>
      </p:ext>
    </p:extLst>
  </p:cSld>
  <p:clrMapOvr>
    <a:masterClrMapping/>
  </p:clrMapOvr>
  <p:transition>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image" Target="../media/image6.pn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19" Type="http://schemas.openxmlformats.org/officeDocument/2006/relationships/theme" Target="../theme/theme10.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4.jpe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5.jpeg"/><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5.jpe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theme" Target="../theme/theme9.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434" r:id="rId15"/>
  </p:sldLayoutIdLst>
  <p:transition>
    <p:cut/>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017005_PPT-WideTemplate_v1-03.pn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9"/>
            <a:ext cx="8229600" cy="1143000"/>
          </a:xfrm>
          <a:prstGeom prst="rect">
            <a:avLst/>
          </a:prstGeom>
        </p:spPr>
        <p:txBody>
          <a:bodyPr vert="horz" lIns="82058" tIns="41029" rIns="82058" bIns="4102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3987799"/>
          </a:xfrm>
          <a:prstGeom prst="rect">
            <a:avLst/>
          </a:prstGeom>
        </p:spPr>
        <p:txBody>
          <a:bodyPr vert="horz" lIns="82058" tIns="41029" rIns="82058" bIns="4102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670107"/>
            <a:ext cx="2133600" cy="365125"/>
          </a:xfrm>
          <a:prstGeom prst="rect">
            <a:avLst/>
          </a:prstGeom>
        </p:spPr>
        <p:txBody>
          <a:bodyPr vert="horz" lIns="82058" tIns="41029" rIns="82058" bIns="41029" rtlCol="0" anchor="ctr"/>
          <a:lstStyle>
            <a:lvl1pPr algn="l">
              <a:defRPr sz="1400">
                <a:solidFill>
                  <a:schemeClr val="tx1">
                    <a:tint val="75000"/>
                  </a:schemeClr>
                </a:solidFill>
              </a:defRPr>
            </a:lvl1pPr>
          </a:lstStyle>
          <a:p>
            <a:fld id="{54E27C55-34A8-4F33-BC54-7A3E5E9366C7}" type="datetime1">
              <a:rPr lang="en-US" smtClean="0"/>
              <a:pPr/>
              <a:t>3/15/2019</a:t>
            </a:fld>
            <a:endParaRPr lang="en-US"/>
          </a:p>
        </p:txBody>
      </p:sp>
      <p:sp>
        <p:nvSpPr>
          <p:cNvPr id="6" name="Slide Number Placeholder 5"/>
          <p:cNvSpPr>
            <a:spLocks noGrp="1"/>
          </p:cNvSpPr>
          <p:nvPr>
            <p:ph type="sldNum" sz="quarter" idx="4"/>
          </p:nvPr>
        </p:nvSpPr>
        <p:spPr>
          <a:xfrm>
            <a:off x="6553200" y="5670107"/>
            <a:ext cx="2133600" cy="365125"/>
          </a:xfrm>
          <a:prstGeom prst="rect">
            <a:avLst/>
          </a:prstGeom>
        </p:spPr>
        <p:txBody>
          <a:bodyPr vert="horz" lIns="82058" tIns="41029" rIns="82058" bIns="41029" rtlCol="0" anchor="ctr"/>
          <a:lstStyle>
            <a:lvl1pPr algn="r">
              <a:defRPr sz="1400">
                <a:solidFill>
                  <a:schemeClr val="tx1">
                    <a:tint val="75000"/>
                  </a:schemeClr>
                </a:solidFill>
              </a:defRPr>
            </a:lvl1pPr>
          </a:lstStyle>
          <a:p>
            <a:fld id="{B6514B11-C706-4EF1-A03C-E0711E0D631E}" type="slidenum">
              <a:rPr lang="en-US" smtClean="0"/>
              <a:pPr/>
              <a:t>‹#›</a:t>
            </a:fld>
            <a:endParaRPr lang="en-US"/>
          </a:p>
        </p:txBody>
      </p:sp>
    </p:spTree>
    <p:extLst>
      <p:ext uri="{BB962C8B-B14F-4D97-AF65-F5344CB8AC3E}">
        <p14:creationId xmlns:p14="http://schemas.microsoft.com/office/powerpoint/2010/main" val="675558748"/>
      </p:ext>
    </p:extLst>
  </p:cSld>
  <p:clrMap bg1="lt1" tx1="dk1" bg2="lt2" tx2="dk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 id="2147484447" r:id="rId12"/>
    <p:sldLayoutId id="2147484448" r:id="rId13"/>
    <p:sldLayoutId id="2147484449" r:id="rId14"/>
    <p:sldLayoutId id="2147484450" r:id="rId15"/>
    <p:sldLayoutId id="2147484451" r:id="rId16"/>
    <p:sldLayoutId id="2147484452" r:id="rId17"/>
    <p:sldLayoutId id="2147484453" r:id="rId18"/>
  </p:sldLayoutIdLst>
  <p:transition>
    <p:cut/>
  </p:transition>
  <p:timing>
    <p:tnLst>
      <p:par>
        <p:cTn id="1" dur="indefinite" restart="never" nodeType="tmRoot"/>
      </p:par>
    </p:tnLst>
  </p:timing>
  <p:txStyles>
    <p:titleStyle>
      <a:lvl1pPr algn="ctr" defTabSz="547042" rtl="0" eaLnBrk="1" latinLnBrk="0" hangingPunct="1">
        <a:spcBef>
          <a:spcPct val="0"/>
        </a:spcBef>
        <a:buNone/>
        <a:defRPr sz="5300" kern="1200">
          <a:solidFill>
            <a:srgbClr val="043685"/>
          </a:solidFill>
          <a:latin typeface="+mj-lt"/>
          <a:ea typeface="+mj-ea"/>
          <a:cs typeface="+mj-cs"/>
        </a:defRPr>
      </a:lvl1pPr>
    </p:titleStyle>
    <p:bodyStyle>
      <a:lvl1pPr marL="410281" indent="-410281" algn="l" defTabSz="547042" rtl="0" eaLnBrk="1" latinLnBrk="0" hangingPunct="1">
        <a:spcBef>
          <a:spcPct val="20000"/>
        </a:spcBef>
        <a:buFont typeface="Arial"/>
        <a:buChar char="•"/>
        <a:defRPr sz="3800" kern="1200">
          <a:solidFill>
            <a:schemeClr val="tx1"/>
          </a:solidFill>
          <a:latin typeface="+mn-lt"/>
          <a:ea typeface="+mn-ea"/>
          <a:cs typeface="+mn-cs"/>
        </a:defRPr>
      </a:lvl1pPr>
      <a:lvl2pPr marL="888942" indent="-341900" algn="l" defTabSz="547042" rtl="0" eaLnBrk="1" latinLnBrk="0" hangingPunct="1">
        <a:spcBef>
          <a:spcPct val="20000"/>
        </a:spcBef>
        <a:buFont typeface="Arial"/>
        <a:buChar char="–"/>
        <a:defRPr sz="3300" kern="1200">
          <a:solidFill>
            <a:schemeClr val="tx1"/>
          </a:solidFill>
          <a:latin typeface="+mn-lt"/>
          <a:ea typeface="+mn-ea"/>
          <a:cs typeface="+mn-cs"/>
        </a:defRPr>
      </a:lvl2pPr>
      <a:lvl3pPr marL="1367603" indent="-273520" algn="l" defTabSz="547042" rtl="0" eaLnBrk="1" latinLnBrk="0" hangingPunct="1">
        <a:spcBef>
          <a:spcPct val="20000"/>
        </a:spcBef>
        <a:buFont typeface="Arial"/>
        <a:buChar char="•"/>
        <a:defRPr sz="2900" kern="1200">
          <a:solidFill>
            <a:schemeClr val="tx1"/>
          </a:solidFill>
          <a:latin typeface="+mn-lt"/>
          <a:ea typeface="+mn-ea"/>
          <a:cs typeface="+mn-cs"/>
        </a:defRPr>
      </a:lvl3pPr>
      <a:lvl4pPr marL="1914645" indent="-273520" algn="l" defTabSz="547042" rtl="0" eaLnBrk="1" latinLnBrk="0" hangingPunct="1">
        <a:spcBef>
          <a:spcPct val="20000"/>
        </a:spcBef>
        <a:buFont typeface="Arial"/>
        <a:buChar char="–"/>
        <a:defRPr sz="2400" kern="1200">
          <a:solidFill>
            <a:schemeClr val="tx1"/>
          </a:solidFill>
          <a:latin typeface="+mn-lt"/>
          <a:ea typeface="+mn-ea"/>
          <a:cs typeface="+mn-cs"/>
        </a:defRPr>
      </a:lvl4pPr>
      <a:lvl5pPr marL="2461686" indent="-273520" algn="l" defTabSz="547042" rtl="0" eaLnBrk="1" latinLnBrk="0" hangingPunct="1">
        <a:spcBef>
          <a:spcPct val="20000"/>
        </a:spcBef>
        <a:buFont typeface="Arial"/>
        <a:buChar char="»"/>
        <a:defRPr sz="2400" kern="1200">
          <a:solidFill>
            <a:schemeClr val="tx1"/>
          </a:solidFill>
          <a:latin typeface="+mn-lt"/>
          <a:ea typeface="+mn-ea"/>
          <a:cs typeface="+mn-cs"/>
        </a:defRPr>
      </a:lvl5pPr>
      <a:lvl6pPr marL="3008727" indent="-273520" algn="l" defTabSz="547042" rtl="0" eaLnBrk="1" latinLnBrk="0" hangingPunct="1">
        <a:spcBef>
          <a:spcPct val="20000"/>
        </a:spcBef>
        <a:buFont typeface="Arial"/>
        <a:buChar char="•"/>
        <a:defRPr sz="2400" kern="1200">
          <a:solidFill>
            <a:schemeClr val="tx1"/>
          </a:solidFill>
          <a:latin typeface="+mn-lt"/>
          <a:ea typeface="+mn-ea"/>
          <a:cs typeface="+mn-cs"/>
        </a:defRPr>
      </a:lvl6pPr>
      <a:lvl7pPr marL="3555769" indent="-273520" algn="l" defTabSz="547042" rtl="0" eaLnBrk="1" latinLnBrk="0" hangingPunct="1">
        <a:spcBef>
          <a:spcPct val="20000"/>
        </a:spcBef>
        <a:buFont typeface="Arial"/>
        <a:buChar char="•"/>
        <a:defRPr sz="2400" kern="1200">
          <a:solidFill>
            <a:schemeClr val="tx1"/>
          </a:solidFill>
          <a:latin typeface="+mn-lt"/>
          <a:ea typeface="+mn-ea"/>
          <a:cs typeface="+mn-cs"/>
        </a:defRPr>
      </a:lvl7pPr>
      <a:lvl8pPr marL="4102810" indent="-273520" algn="l" defTabSz="547042" rtl="0" eaLnBrk="1" latinLnBrk="0" hangingPunct="1">
        <a:spcBef>
          <a:spcPct val="20000"/>
        </a:spcBef>
        <a:buFont typeface="Arial"/>
        <a:buChar char="•"/>
        <a:defRPr sz="2400" kern="1200">
          <a:solidFill>
            <a:schemeClr val="tx1"/>
          </a:solidFill>
          <a:latin typeface="+mn-lt"/>
          <a:ea typeface="+mn-ea"/>
          <a:cs typeface="+mn-cs"/>
        </a:defRPr>
      </a:lvl8pPr>
      <a:lvl9pPr marL="4649851" indent="-273520" algn="l" defTabSz="547042"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7042" rtl="0" eaLnBrk="1" latinLnBrk="0" hangingPunct="1">
        <a:defRPr sz="2200" kern="1200">
          <a:solidFill>
            <a:schemeClr val="tx1"/>
          </a:solidFill>
          <a:latin typeface="+mn-lt"/>
          <a:ea typeface="+mn-ea"/>
          <a:cs typeface="+mn-cs"/>
        </a:defRPr>
      </a:lvl1pPr>
      <a:lvl2pPr marL="547042" algn="l" defTabSz="547042" rtl="0" eaLnBrk="1" latinLnBrk="0" hangingPunct="1">
        <a:defRPr sz="2200" kern="1200">
          <a:solidFill>
            <a:schemeClr val="tx1"/>
          </a:solidFill>
          <a:latin typeface="+mn-lt"/>
          <a:ea typeface="+mn-ea"/>
          <a:cs typeface="+mn-cs"/>
        </a:defRPr>
      </a:lvl2pPr>
      <a:lvl3pPr marL="1094083" algn="l" defTabSz="547042" rtl="0" eaLnBrk="1" latinLnBrk="0" hangingPunct="1">
        <a:defRPr sz="2200" kern="1200">
          <a:solidFill>
            <a:schemeClr val="tx1"/>
          </a:solidFill>
          <a:latin typeface="+mn-lt"/>
          <a:ea typeface="+mn-ea"/>
          <a:cs typeface="+mn-cs"/>
        </a:defRPr>
      </a:lvl3pPr>
      <a:lvl4pPr marL="1641124" algn="l" defTabSz="547042" rtl="0" eaLnBrk="1" latinLnBrk="0" hangingPunct="1">
        <a:defRPr sz="2200" kern="1200">
          <a:solidFill>
            <a:schemeClr val="tx1"/>
          </a:solidFill>
          <a:latin typeface="+mn-lt"/>
          <a:ea typeface="+mn-ea"/>
          <a:cs typeface="+mn-cs"/>
        </a:defRPr>
      </a:lvl4pPr>
      <a:lvl5pPr marL="2188165" algn="l" defTabSz="547042" rtl="0" eaLnBrk="1" latinLnBrk="0" hangingPunct="1">
        <a:defRPr sz="2200" kern="1200">
          <a:solidFill>
            <a:schemeClr val="tx1"/>
          </a:solidFill>
          <a:latin typeface="+mn-lt"/>
          <a:ea typeface="+mn-ea"/>
          <a:cs typeface="+mn-cs"/>
        </a:defRPr>
      </a:lvl5pPr>
      <a:lvl6pPr marL="2735207" algn="l" defTabSz="547042" rtl="0" eaLnBrk="1" latinLnBrk="0" hangingPunct="1">
        <a:defRPr sz="2200" kern="1200">
          <a:solidFill>
            <a:schemeClr val="tx1"/>
          </a:solidFill>
          <a:latin typeface="+mn-lt"/>
          <a:ea typeface="+mn-ea"/>
          <a:cs typeface="+mn-cs"/>
        </a:defRPr>
      </a:lvl6pPr>
      <a:lvl7pPr marL="3282249" algn="l" defTabSz="547042" rtl="0" eaLnBrk="1" latinLnBrk="0" hangingPunct="1">
        <a:defRPr sz="2200" kern="1200">
          <a:solidFill>
            <a:schemeClr val="tx1"/>
          </a:solidFill>
          <a:latin typeface="+mn-lt"/>
          <a:ea typeface="+mn-ea"/>
          <a:cs typeface="+mn-cs"/>
        </a:defRPr>
      </a:lvl7pPr>
      <a:lvl8pPr marL="3829289" algn="l" defTabSz="547042" rtl="0" eaLnBrk="1" latinLnBrk="0" hangingPunct="1">
        <a:defRPr sz="2200" kern="1200">
          <a:solidFill>
            <a:schemeClr val="tx1"/>
          </a:solidFill>
          <a:latin typeface="+mn-lt"/>
          <a:ea typeface="+mn-ea"/>
          <a:cs typeface="+mn-cs"/>
        </a:defRPr>
      </a:lvl8pPr>
      <a:lvl9pPr marL="4376331" algn="l" defTabSz="547042"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Background_raste_40"/>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4"/>
          <p:cNvSpPr>
            <a:spLocks noChangeArrowheads="1"/>
          </p:cNvSpPr>
          <p:nvPr userDrawn="1"/>
        </p:nvSpPr>
        <p:spPr bwMode="auto">
          <a:xfrm>
            <a:off x="8683625" y="0"/>
            <a:ext cx="547688" cy="6858000"/>
          </a:xfrm>
          <a:prstGeom prst="rect">
            <a:avLst/>
          </a:prstGeom>
          <a:gradFill rotWithShape="1">
            <a:gsLst>
              <a:gs pos="0">
                <a:srgbClr val="4D4D4D"/>
              </a:gs>
              <a:gs pos="100000">
                <a:schemeClr val="tx1">
                  <a:alpha val="70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endParaRPr lang="en-US" altLang="en-US" b="1" smtClean="0"/>
          </a:p>
        </p:txBody>
      </p:sp>
      <p:sp>
        <p:nvSpPr>
          <p:cNvPr id="1028" name="Rectangle 5"/>
          <p:cNvSpPr>
            <a:spLocks noChangeArrowheads="1"/>
          </p:cNvSpPr>
          <p:nvPr userDrawn="1"/>
        </p:nvSpPr>
        <p:spPr bwMode="auto">
          <a:xfrm>
            <a:off x="0" y="4970463"/>
            <a:ext cx="8683625" cy="1570037"/>
          </a:xfrm>
          <a:prstGeom prst="rect">
            <a:avLst/>
          </a:prstGeom>
          <a:solidFill>
            <a:schemeClr val="bg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endParaRPr lang="en-US" altLang="en-US" b="1" smtClean="0"/>
          </a:p>
        </p:txBody>
      </p:sp>
    </p:spTree>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ransition>
    <p:cut/>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Background_raste_40"/>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4"/>
          <p:cNvSpPr>
            <a:spLocks noChangeArrowheads="1"/>
          </p:cNvSpPr>
          <p:nvPr userDrawn="1"/>
        </p:nvSpPr>
        <p:spPr bwMode="auto">
          <a:xfrm>
            <a:off x="8683625" y="0"/>
            <a:ext cx="547688" cy="6858000"/>
          </a:xfrm>
          <a:prstGeom prst="rect">
            <a:avLst/>
          </a:prstGeom>
          <a:gradFill rotWithShape="1">
            <a:gsLst>
              <a:gs pos="0">
                <a:srgbClr val="4D4D4D"/>
              </a:gs>
              <a:gs pos="100000">
                <a:schemeClr val="tx1">
                  <a:alpha val="70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endParaRPr lang="en-US" altLang="en-US" b="1" smtClean="0"/>
          </a:p>
        </p:txBody>
      </p:sp>
      <p:sp>
        <p:nvSpPr>
          <p:cNvPr id="2052" name="Rectangle 5"/>
          <p:cNvSpPr>
            <a:spLocks noChangeArrowheads="1"/>
          </p:cNvSpPr>
          <p:nvPr userDrawn="1"/>
        </p:nvSpPr>
        <p:spPr bwMode="auto">
          <a:xfrm>
            <a:off x="0" y="1905000"/>
            <a:ext cx="8674100" cy="2959100"/>
          </a:xfrm>
          <a:prstGeom prst="rect">
            <a:avLst/>
          </a:prstGeom>
          <a:solidFill>
            <a:schemeClr val="bg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endParaRPr lang="en-US" altLang="en-US" b="1" smtClean="0"/>
          </a:p>
        </p:txBody>
      </p:sp>
    </p:spTree>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Lst>
  <p:transition>
    <p:cut/>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transition>
    <p:cut/>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4"/>
          <p:cNvSpPr>
            <a:spLocks noChangeArrowheads="1"/>
          </p:cNvSpPr>
          <p:nvPr userDrawn="1"/>
        </p:nvSpPr>
        <p:spPr bwMode="auto">
          <a:xfrm>
            <a:off x="8683625" y="0"/>
            <a:ext cx="547688" cy="6858000"/>
          </a:xfrm>
          <a:prstGeom prst="rect">
            <a:avLst/>
          </a:prstGeom>
          <a:gradFill rotWithShape="1">
            <a:gsLst>
              <a:gs pos="0">
                <a:srgbClr val="4D4D4D"/>
              </a:gs>
              <a:gs pos="100000">
                <a:schemeClr val="tx1">
                  <a:alpha val="70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endParaRPr lang="en-US" altLang="en-US" b="1" smtClean="0"/>
          </a:p>
        </p:txBody>
      </p:sp>
    </p:spTree>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Lst>
  <p:transition>
    <p:cut/>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5386"/>
            </a:gs>
            <a:gs pos="100000">
              <a:srgbClr val="558E32"/>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04800" y="2286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685800" y="1295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1" hangingPunct="1">
              <a:defRPr sz="1400">
                <a:solidFill>
                  <a:srgbClr val="EFF1E1"/>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EFF1E1"/>
                </a:solidFill>
                <a:latin typeface="Times New Roman" pitchFamily="18" charset="0"/>
              </a:defRPr>
            </a:lvl1pPr>
          </a:lstStyle>
          <a:p>
            <a:pPr>
              <a:defRPr/>
            </a:pPr>
            <a:endParaRPr lang="en-US"/>
          </a:p>
        </p:txBody>
      </p:sp>
      <p:pic>
        <p:nvPicPr>
          <p:cNvPr id="4102" name="Picture 12" descr="j0115856"/>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914400"/>
            <a:ext cx="6858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5" descr="vrt-full-color-on-white"/>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962900" y="76200"/>
            <a:ext cx="11049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 id="2147484381" r:id="rId12"/>
  </p:sldLayoutIdLst>
  <p:transition>
    <p:cut/>
  </p:transition>
  <p:txStyles>
    <p:titleStyle>
      <a:lvl1pPr algn="l" rtl="0" eaLnBrk="0" fontAlgn="base" hangingPunct="0">
        <a:spcBef>
          <a:spcPct val="0"/>
        </a:spcBef>
        <a:spcAft>
          <a:spcPct val="0"/>
        </a:spcAft>
        <a:defRPr sz="4000">
          <a:solidFill>
            <a:srgbClr val="FFFFFF"/>
          </a:solidFill>
          <a:latin typeface="+mj-lt"/>
          <a:ea typeface="+mj-ea"/>
          <a:cs typeface="+mj-cs"/>
        </a:defRPr>
      </a:lvl1pPr>
      <a:lvl2pPr algn="l" rtl="0" eaLnBrk="0" fontAlgn="base" hangingPunct="0">
        <a:spcBef>
          <a:spcPct val="0"/>
        </a:spcBef>
        <a:spcAft>
          <a:spcPct val="0"/>
        </a:spcAft>
        <a:defRPr sz="4000">
          <a:solidFill>
            <a:srgbClr val="FFFFFF"/>
          </a:solidFill>
          <a:latin typeface="Times New Roman" pitchFamily="18" charset="0"/>
        </a:defRPr>
      </a:lvl2pPr>
      <a:lvl3pPr algn="l" rtl="0" eaLnBrk="0" fontAlgn="base" hangingPunct="0">
        <a:spcBef>
          <a:spcPct val="0"/>
        </a:spcBef>
        <a:spcAft>
          <a:spcPct val="0"/>
        </a:spcAft>
        <a:defRPr sz="4000">
          <a:solidFill>
            <a:srgbClr val="FFFFFF"/>
          </a:solidFill>
          <a:latin typeface="Times New Roman" pitchFamily="18" charset="0"/>
        </a:defRPr>
      </a:lvl3pPr>
      <a:lvl4pPr algn="l" rtl="0" eaLnBrk="0" fontAlgn="base" hangingPunct="0">
        <a:spcBef>
          <a:spcPct val="0"/>
        </a:spcBef>
        <a:spcAft>
          <a:spcPct val="0"/>
        </a:spcAft>
        <a:defRPr sz="4000">
          <a:solidFill>
            <a:srgbClr val="FFFFFF"/>
          </a:solidFill>
          <a:latin typeface="Times New Roman" pitchFamily="18" charset="0"/>
        </a:defRPr>
      </a:lvl4pPr>
      <a:lvl5pPr algn="l" rtl="0" eaLnBrk="0" fontAlgn="base" hangingPunct="0">
        <a:spcBef>
          <a:spcPct val="0"/>
        </a:spcBef>
        <a:spcAft>
          <a:spcPct val="0"/>
        </a:spcAft>
        <a:defRPr sz="4000">
          <a:solidFill>
            <a:srgbClr val="FFFFFF"/>
          </a:solidFill>
          <a:latin typeface="Times New Roman" pitchFamily="18" charset="0"/>
        </a:defRPr>
      </a:lvl5pPr>
      <a:lvl6pPr marL="457200" algn="l" rtl="0" fontAlgn="base">
        <a:spcBef>
          <a:spcPct val="0"/>
        </a:spcBef>
        <a:spcAft>
          <a:spcPct val="0"/>
        </a:spcAft>
        <a:defRPr sz="4000">
          <a:solidFill>
            <a:srgbClr val="FFFFFF"/>
          </a:solidFill>
          <a:latin typeface="Times New Roman" pitchFamily="18" charset="0"/>
        </a:defRPr>
      </a:lvl6pPr>
      <a:lvl7pPr marL="914400" algn="l" rtl="0" fontAlgn="base">
        <a:spcBef>
          <a:spcPct val="0"/>
        </a:spcBef>
        <a:spcAft>
          <a:spcPct val="0"/>
        </a:spcAft>
        <a:defRPr sz="4000">
          <a:solidFill>
            <a:srgbClr val="FFFFFF"/>
          </a:solidFill>
          <a:latin typeface="Times New Roman" pitchFamily="18" charset="0"/>
        </a:defRPr>
      </a:lvl7pPr>
      <a:lvl8pPr marL="1371600" algn="l" rtl="0" fontAlgn="base">
        <a:spcBef>
          <a:spcPct val="0"/>
        </a:spcBef>
        <a:spcAft>
          <a:spcPct val="0"/>
        </a:spcAft>
        <a:defRPr sz="4000">
          <a:solidFill>
            <a:srgbClr val="FFFFFF"/>
          </a:solidFill>
          <a:latin typeface="Times New Roman" pitchFamily="18" charset="0"/>
        </a:defRPr>
      </a:lvl8pPr>
      <a:lvl9pPr marL="1828800" algn="l" rtl="0" fontAlgn="base">
        <a:spcBef>
          <a:spcPct val="0"/>
        </a:spcBef>
        <a:spcAft>
          <a:spcPct val="0"/>
        </a:spcAft>
        <a:defRPr sz="4000">
          <a:solidFill>
            <a:srgbClr val="FFFFFF"/>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5386"/>
            </a:gs>
            <a:gs pos="100000">
              <a:srgbClr val="558E32"/>
            </a:gs>
          </a:gsLst>
          <a:lin ang="54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04800" y="2286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685800" y="1295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1" hangingPunct="1">
              <a:defRPr sz="1400">
                <a:solidFill>
                  <a:srgbClr val="EFF1E1"/>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EFF1E1"/>
                </a:solidFill>
                <a:latin typeface="Times New Roman" pitchFamily="18" charset="0"/>
              </a:defRPr>
            </a:lvl1pPr>
          </a:lstStyle>
          <a:p>
            <a:pPr>
              <a:defRPr/>
            </a:pPr>
            <a:endParaRPr lang="en-US"/>
          </a:p>
        </p:txBody>
      </p:sp>
      <p:pic>
        <p:nvPicPr>
          <p:cNvPr id="5126" name="Picture 12" descr="j011585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914400"/>
            <a:ext cx="6858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5" descr="vrt-full-color-on-whit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62900" y="76200"/>
            <a:ext cx="11049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Lst>
  <p:transition>
    <p:cut/>
  </p:transition>
  <p:txStyles>
    <p:titleStyle>
      <a:lvl1pPr algn="l" rtl="0" eaLnBrk="0" fontAlgn="base" hangingPunct="0">
        <a:spcBef>
          <a:spcPct val="0"/>
        </a:spcBef>
        <a:spcAft>
          <a:spcPct val="0"/>
        </a:spcAft>
        <a:defRPr sz="4000">
          <a:solidFill>
            <a:srgbClr val="FFFFFF"/>
          </a:solidFill>
          <a:latin typeface="+mj-lt"/>
          <a:ea typeface="+mj-ea"/>
          <a:cs typeface="+mj-cs"/>
        </a:defRPr>
      </a:lvl1pPr>
      <a:lvl2pPr algn="l" rtl="0" eaLnBrk="0" fontAlgn="base" hangingPunct="0">
        <a:spcBef>
          <a:spcPct val="0"/>
        </a:spcBef>
        <a:spcAft>
          <a:spcPct val="0"/>
        </a:spcAft>
        <a:defRPr sz="4000">
          <a:solidFill>
            <a:srgbClr val="FFFFFF"/>
          </a:solidFill>
          <a:latin typeface="Times New Roman" pitchFamily="18" charset="0"/>
        </a:defRPr>
      </a:lvl2pPr>
      <a:lvl3pPr algn="l" rtl="0" eaLnBrk="0" fontAlgn="base" hangingPunct="0">
        <a:spcBef>
          <a:spcPct val="0"/>
        </a:spcBef>
        <a:spcAft>
          <a:spcPct val="0"/>
        </a:spcAft>
        <a:defRPr sz="4000">
          <a:solidFill>
            <a:srgbClr val="FFFFFF"/>
          </a:solidFill>
          <a:latin typeface="Times New Roman" pitchFamily="18" charset="0"/>
        </a:defRPr>
      </a:lvl3pPr>
      <a:lvl4pPr algn="l" rtl="0" eaLnBrk="0" fontAlgn="base" hangingPunct="0">
        <a:spcBef>
          <a:spcPct val="0"/>
        </a:spcBef>
        <a:spcAft>
          <a:spcPct val="0"/>
        </a:spcAft>
        <a:defRPr sz="4000">
          <a:solidFill>
            <a:srgbClr val="FFFFFF"/>
          </a:solidFill>
          <a:latin typeface="Times New Roman" pitchFamily="18" charset="0"/>
        </a:defRPr>
      </a:lvl4pPr>
      <a:lvl5pPr algn="l" rtl="0" eaLnBrk="0" fontAlgn="base" hangingPunct="0">
        <a:spcBef>
          <a:spcPct val="0"/>
        </a:spcBef>
        <a:spcAft>
          <a:spcPct val="0"/>
        </a:spcAft>
        <a:defRPr sz="4000">
          <a:solidFill>
            <a:srgbClr val="FFFFFF"/>
          </a:solidFill>
          <a:latin typeface="Times New Roman" pitchFamily="18" charset="0"/>
        </a:defRPr>
      </a:lvl5pPr>
      <a:lvl6pPr marL="457200" algn="l" rtl="0" fontAlgn="base">
        <a:spcBef>
          <a:spcPct val="0"/>
        </a:spcBef>
        <a:spcAft>
          <a:spcPct val="0"/>
        </a:spcAft>
        <a:defRPr sz="4000">
          <a:solidFill>
            <a:srgbClr val="FFFFFF"/>
          </a:solidFill>
          <a:latin typeface="Times New Roman" pitchFamily="18" charset="0"/>
        </a:defRPr>
      </a:lvl6pPr>
      <a:lvl7pPr marL="914400" algn="l" rtl="0" fontAlgn="base">
        <a:spcBef>
          <a:spcPct val="0"/>
        </a:spcBef>
        <a:spcAft>
          <a:spcPct val="0"/>
        </a:spcAft>
        <a:defRPr sz="4000">
          <a:solidFill>
            <a:srgbClr val="FFFFFF"/>
          </a:solidFill>
          <a:latin typeface="Times New Roman" pitchFamily="18" charset="0"/>
        </a:defRPr>
      </a:lvl7pPr>
      <a:lvl8pPr marL="1371600" algn="l" rtl="0" fontAlgn="base">
        <a:spcBef>
          <a:spcPct val="0"/>
        </a:spcBef>
        <a:spcAft>
          <a:spcPct val="0"/>
        </a:spcAft>
        <a:defRPr sz="4000">
          <a:solidFill>
            <a:srgbClr val="FFFFFF"/>
          </a:solidFill>
          <a:latin typeface="Times New Roman" pitchFamily="18" charset="0"/>
        </a:defRPr>
      </a:lvl8pPr>
      <a:lvl9pPr marL="1828800" algn="l" rtl="0" fontAlgn="base">
        <a:spcBef>
          <a:spcPct val="0"/>
        </a:spcBef>
        <a:spcAft>
          <a:spcPct val="0"/>
        </a:spcAft>
        <a:defRPr sz="4000">
          <a:solidFill>
            <a:srgbClr val="FFFFFF"/>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5386"/>
            </a:gs>
            <a:gs pos="100000">
              <a:srgbClr val="558E32"/>
            </a:gs>
          </a:gsLst>
          <a:lin ang="54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04800" y="2286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685800" y="1295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1" hangingPunct="1">
              <a:defRPr sz="1400">
                <a:solidFill>
                  <a:srgbClr val="EFF1E1"/>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EFF1E1"/>
                </a:solidFill>
                <a:latin typeface="Times New Roman" pitchFamily="18" charset="0"/>
              </a:defRPr>
            </a:lvl1pPr>
          </a:lstStyle>
          <a:p>
            <a:pPr>
              <a:defRPr/>
            </a:pPr>
            <a:endParaRPr lang="en-US"/>
          </a:p>
        </p:txBody>
      </p:sp>
      <p:pic>
        <p:nvPicPr>
          <p:cNvPr id="6150" name="Picture 12" descr="j011585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914400"/>
            <a:ext cx="6858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5" descr="vrt-full-color-on-whit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62900" y="76200"/>
            <a:ext cx="11049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394"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 id="2147484405" r:id="rId12"/>
  </p:sldLayoutIdLst>
  <p:transition>
    <p:cut/>
  </p:transition>
  <p:txStyles>
    <p:titleStyle>
      <a:lvl1pPr algn="l" rtl="0" eaLnBrk="0" fontAlgn="base" hangingPunct="0">
        <a:spcBef>
          <a:spcPct val="0"/>
        </a:spcBef>
        <a:spcAft>
          <a:spcPct val="0"/>
        </a:spcAft>
        <a:defRPr sz="4000">
          <a:solidFill>
            <a:srgbClr val="FFFFFF"/>
          </a:solidFill>
          <a:latin typeface="+mj-lt"/>
          <a:ea typeface="+mj-ea"/>
          <a:cs typeface="+mj-cs"/>
        </a:defRPr>
      </a:lvl1pPr>
      <a:lvl2pPr algn="l" rtl="0" eaLnBrk="0" fontAlgn="base" hangingPunct="0">
        <a:spcBef>
          <a:spcPct val="0"/>
        </a:spcBef>
        <a:spcAft>
          <a:spcPct val="0"/>
        </a:spcAft>
        <a:defRPr sz="4000">
          <a:solidFill>
            <a:srgbClr val="FFFFFF"/>
          </a:solidFill>
          <a:latin typeface="Times New Roman" pitchFamily="18" charset="0"/>
        </a:defRPr>
      </a:lvl2pPr>
      <a:lvl3pPr algn="l" rtl="0" eaLnBrk="0" fontAlgn="base" hangingPunct="0">
        <a:spcBef>
          <a:spcPct val="0"/>
        </a:spcBef>
        <a:spcAft>
          <a:spcPct val="0"/>
        </a:spcAft>
        <a:defRPr sz="4000">
          <a:solidFill>
            <a:srgbClr val="FFFFFF"/>
          </a:solidFill>
          <a:latin typeface="Times New Roman" pitchFamily="18" charset="0"/>
        </a:defRPr>
      </a:lvl3pPr>
      <a:lvl4pPr algn="l" rtl="0" eaLnBrk="0" fontAlgn="base" hangingPunct="0">
        <a:spcBef>
          <a:spcPct val="0"/>
        </a:spcBef>
        <a:spcAft>
          <a:spcPct val="0"/>
        </a:spcAft>
        <a:defRPr sz="4000">
          <a:solidFill>
            <a:srgbClr val="FFFFFF"/>
          </a:solidFill>
          <a:latin typeface="Times New Roman" pitchFamily="18" charset="0"/>
        </a:defRPr>
      </a:lvl4pPr>
      <a:lvl5pPr algn="l" rtl="0" eaLnBrk="0" fontAlgn="base" hangingPunct="0">
        <a:spcBef>
          <a:spcPct val="0"/>
        </a:spcBef>
        <a:spcAft>
          <a:spcPct val="0"/>
        </a:spcAft>
        <a:defRPr sz="4000">
          <a:solidFill>
            <a:srgbClr val="FFFFFF"/>
          </a:solidFill>
          <a:latin typeface="Times New Roman" pitchFamily="18" charset="0"/>
        </a:defRPr>
      </a:lvl5pPr>
      <a:lvl6pPr marL="457200" algn="l" rtl="0" fontAlgn="base">
        <a:spcBef>
          <a:spcPct val="0"/>
        </a:spcBef>
        <a:spcAft>
          <a:spcPct val="0"/>
        </a:spcAft>
        <a:defRPr sz="4000">
          <a:solidFill>
            <a:srgbClr val="FFFFFF"/>
          </a:solidFill>
          <a:latin typeface="Times New Roman" pitchFamily="18" charset="0"/>
        </a:defRPr>
      </a:lvl6pPr>
      <a:lvl7pPr marL="914400" algn="l" rtl="0" fontAlgn="base">
        <a:spcBef>
          <a:spcPct val="0"/>
        </a:spcBef>
        <a:spcAft>
          <a:spcPct val="0"/>
        </a:spcAft>
        <a:defRPr sz="4000">
          <a:solidFill>
            <a:srgbClr val="FFFFFF"/>
          </a:solidFill>
          <a:latin typeface="Times New Roman" pitchFamily="18" charset="0"/>
        </a:defRPr>
      </a:lvl7pPr>
      <a:lvl8pPr marL="1371600" algn="l" rtl="0" fontAlgn="base">
        <a:spcBef>
          <a:spcPct val="0"/>
        </a:spcBef>
        <a:spcAft>
          <a:spcPct val="0"/>
        </a:spcAft>
        <a:defRPr sz="4000">
          <a:solidFill>
            <a:srgbClr val="FFFFFF"/>
          </a:solidFill>
          <a:latin typeface="Times New Roman" pitchFamily="18" charset="0"/>
        </a:defRPr>
      </a:lvl8pPr>
      <a:lvl9pPr marL="1828800" algn="l" rtl="0" fontAlgn="base">
        <a:spcBef>
          <a:spcPct val="0"/>
        </a:spcBef>
        <a:spcAft>
          <a:spcPct val="0"/>
        </a:spcAft>
        <a:defRPr sz="4000">
          <a:solidFill>
            <a:srgbClr val="FFFFFF"/>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C2927B17-63A8-4A14-B206-E10975C14662}" type="datetimeFigureOut">
              <a:rPr lang="en-US"/>
              <a:pPr>
                <a:defRPr/>
              </a:pPr>
              <a:t>3/15/2019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195F1C91-7F32-4D35-B307-3EF9DD56F2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 id="2147484432" r:id="rId13"/>
    <p:sldLayoutId id="2147484433" r:id="rId14"/>
  </p:sldLayoutIdLst>
  <p:transition>
    <p:cut/>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66.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85.xml"/><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23.xml"/><Relationship Id="rId1" Type="http://schemas.openxmlformats.org/officeDocument/2006/relationships/slideLayout" Target="../slideLayouts/slideLayout85.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2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jpeg"/></Relationships>
</file>

<file path=ppt/slides/_rels/slide28.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 Id="rId9" Type="http://schemas.openxmlformats.org/officeDocument/2006/relationships/image" Target="../media/image106.jpeg"/></Relationships>
</file>

<file path=ppt/slides/_rels/slide29.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jpe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jpeg"/><Relationship Id="rId14" Type="http://schemas.openxmlformats.org/officeDocument/2006/relationships/image" Target="../media/image118.pn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03.xml"/></Relationships>
</file>

<file path=ppt/slides/_rels/slide30.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2.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6.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24.jpe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notesSlide" Target="../notesSlides/notesSlide31.xml"/><Relationship Id="rId1" Type="http://schemas.openxmlformats.org/officeDocument/2006/relationships/slideLayout" Target="../slideLayouts/slideLayout113.xml"/><Relationship Id="rId6" Type="http://schemas.openxmlformats.org/officeDocument/2006/relationships/image" Target="../media/image130.jpeg"/><Relationship Id="rId11" Type="http://schemas.openxmlformats.org/officeDocument/2006/relationships/image" Target="../media/image135.jpeg"/><Relationship Id="rId5" Type="http://schemas.openxmlformats.org/officeDocument/2006/relationships/image" Target="../media/image129.jpeg"/><Relationship Id="rId10" Type="http://schemas.openxmlformats.org/officeDocument/2006/relationships/image" Target="../media/image134.jpeg"/><Relationship Id="rId4" Type="http://schemas.openxmlformats.org/officeDocument/2006/relationships/image" Target="../media/image128.jpeg"/><Relationship Id="rId9" Type="http://schemas.openxmlformats.org/officeDocument/2006/relationships/image" Target="../media/image133.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2.xml"/></Relationships>
</file>

<file path=ppt/slides/_rels/slide34.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33.xml"/><Relationship Id="rId1" Type="http://schemas.openxmlformats.org/officeDocument/2006/relationships/slideLayout" Target="../slideLayouts/slideLayout1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2.xml"/></Relationships>
</file>

<file path=ppt/slides/_rels/slide3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5.xml"/><Relationship Id="rId1" Type="http://schemas.openxmlformats.org/officeDocument/2006/relationships/slideLayout" Target="../slideLayouts/slideLayout119.xml"/><Relationship Id="rId4" Type="http://schemas.openxmlformats.org/officeDocument/2006/relationships/image" Target="../media/image138.png"/></Relationships>
</file>

<file path=ppt/slides/_rels/slide3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41.jpeg"/><Relationship Id="rId4" Type="http://schemas.openxmlformats.org/officeDocument/2006/relationships/image" Target="../media/image140.jpeg"/></Relationships>
</file>

<file path=ppt/slides/_rels/slide3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37.xml"/><Relationship Id="rId1" Type="http://schemas.openxmlformats.org/officeDocument/2006/relationships/slideLayout" Target="../slideLayouts/slideLayout113.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8.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3.xml"/><Relationship Id="rId5" Type="http://schemas.openxmlformats.org/officeDocument/2006/relationships/image" Target="../media/image25.jpeg"/><Relationship Id="rId4" Type="http://schemas.openxmlformats.org/officeDocument/2006/relationships/image" Target="../media/image24.wmf"/></Relationships>
</file>

<file path=ppt/slides/_rels/slide4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9.xml"/><Relationship Id="rId1" Type="http://schemas.openxmlformats.org/officeDocument/2006/relationships/slideLayout" Target="../slideLayouts/slideLayout113.xml"/></Relationships>
</file>

<file path=ppt/slides/_rels/slide41.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12" Type="http://schemas.openxmlformats.org/officeDocument/2006/relationships/image" Target="../media/image154.jpeg"/><Relationship Id="rId2" Type="http://schemas.openxmlformats.org/officeDocument/2006/relationships/notesSlide" Target="../notesSlides/notesSlide40.xml"/><Relationship Id="rId1" Type="http://schemas.openxmlformats.org/officeDocument/2006/relationships/slideLayout" Target="../slideLayouts/slideLayout109.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png"/></Relationships>
</file>

<file path=ppt/slides/_rels/slide42.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5.png"/><Relationship Id="rId7" Type="http://schemas.openxmlformats.org/officeDocument/2006/relationships/image" Target="../media/image159.jpe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158.png"/><Relationship Id="rId5" Type="http://schemas.openxmlformats.org/officeDocument/2006/relationships/image" Target="../media/image157.jpe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jpeg"/></Relationships>
</file>

<file path=ppt/slides/_rels/slide4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164.jpeg"/><Relationship Id="rId4" Type="http://schemas.openxmlformats.org/officeDocument/2006/relationships/image" Target="../media/image160.jpeg"/></Relationships>
</file>

<file path=ppt/slides/_rels/slide44.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165.jpeg"/><Relationship Id="rId7" Type="http://schemas.openxmlformats.org/officeDocument/2006/relationships/image" Target="../media/image169.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 Id="rId9" Type="http://schemas.openxmlformats.org/officeDocument/2006/relationships/image" Target="../media/image171.jpeg"/></Relationships>
</file>

<file path=ppt/slides/_rels/slide4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73.png"/></Relationships>
</file>

<file path=ppt/slides/_rels/slide4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76.jpeg"/><Relationship Id="rId4" Type="http://schemas.openxmlformats.org/officeDocument/2006/relationships/image" Target="../media/image175.jpeg"/></Relationships>
</file>

<file path=ppt/slides/_rels/slide4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jpeg"/></Relationships>
</file>

<file path=ppt/slides/_rels/slide48.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181.jpeg"/><Relationship Id="rId7" Type="http://schemas.openxmlformats.org/officeDocument/2006/relationships/hyperlink" Target="http://www.centralohioraingardens.org/"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hyperlink" Target="http://www.greenspotbackyards.org/" TargetMode="External"/><Relationship Id="rId5" Type="http://schemas.openxmlformats.org/officeDocument/2006/relationships/hyperlink" Target="http://www.franklinswcd.org/" TargetMode="External"/><Relationship Id="rId4" Type="http://schemas.openxmlformats.org/officeDocument/2006/relationships/hyperlink" Target="http://www.franklinswcd.org/documents/presentat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1.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61.xml"/><Relationship Id="rId5" Type="http://schemas.openxmlformats.org/officeDocument/2006/relationships/image" Target="../media/image35.gif"/><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9" name="Picture 3" descr="C:\Documents and Settings\rpilewski\Desktop\1.png"/>
          <p:cNvPicPr>
            <a:picLocks noChangeAspect="1" noChangeArrowheads="1"/>
          </p:cNvPicPr>
          <p:nvPr/>
        </p:nvPicPr>
        <p:blipFill>
          <a:blip r:embed="rId3">
            <a:extLst>
              <a:ext uri="{28A0092B-C50C-407E-A947-70E740481C1C}">
                <a14:useLocalDpi xmlns:a14="http://schemas.microsoft.com/office/drawing/2010/main" val="0"/>
              </a:ext>
            </a:extLst>
          </a:blip>
          <a:srcRect l="22943" t="94133" r="21738"/>
          <a:stretch>
            <a:fillRect/>
          </a:stretch>
        </p:blipFill>
        <p:spPr bwMode="auto">
          <a:xfrm>
            <a:off x="0" y="6318250"/>
            <a:ext cx="9144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14286" y="80574"/>
            <a:ext cx="3268908" cy="938719"/>
          </a:xfrm>
          <a:prstGeom prst="rect">
            <a:avLst/>
          </a:prstGeom>
          <a:noFill/>
          <a:ln>
            <a:noFill/>
          </a:ln>
        </p:spPr>
        <p:txBody>
          <a:bodyPr wrap="none">
            <a:spAutoFit/>
          </a:bodyPr>
          <a:lstStyle/>
          <a:p>
            <a:pPr algn="ctr">
              <a:defRPr/>
            </a:pPr>
            <a:r>
              <a:rPr lang="en-US" sz="5500" b="1" dirty="0" smtClean="0">
                <a:ln w="18000">
                  <a:solidFill>
                    <a:schemeClr val="tx1">
                      <a:lumMod val="65000"/>
                      <a:lumOff val="35000"/>
                    </a:schemeClr>
                  </a:solidFill>
                  <a:prstDash val="solid"/>
                  <a:miter lim="800000"/>
                </a:ln>
                <a:solidFill>
                  <a:srgbClr val="0076C0"/>
                </a:solidFill>
                <a:latin typeface="Myriad Web Pro"/>
              </a:rPr>
              <a:t>Welcome</a:t>
            </a:r>
            <a:endParaRPr lang="en-US" sz="5500" b="1" dirty="0">
              <a:ln w="18000">
                <a:solidFill>
                  <a:schemeClr val="tx1">
                    <a:lumMod val="65000"/>
                    <a:lumOff val="35000"/>
                  </a:schemeClr>
                </a:solidFill>
                <a:prstDash val="solid"/>
                <a:miter lim="800000"/>
              </a:ln>
              <a:solidFill>
                <a:srgbClr val="0076C0"/>
              </a:solidFill>
              <a:latin typeface="Myriad Web Pro"/>
            </a:endParaRPr>
          </a:p>
        </p:txBody>
      </p:sp>
      <p:pic>
        <p:nvPicPr>
          <p:cNvPr id="1029" name="Picture 5" descr="S:\District Projects &amp; Programs\GreenSpot Community Backyards (Rain Barrel)\Website &amp; Outreach Materials\Backyards_Logo\Community_Backyards 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032" y="1019293"/>
            <a:ext cx="8191936" cy="29252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0683" y="4324283"/>
            <a:ext cx="8542634" cy="697627"/>
          </a:xfrm>
          <a:prstGeom prst="rect">
            <a:avLst/>
          </a:prstGeom>
        </p:spPr>
        <p:txBody>
          <a:bodyPr wrap="square">
            <a:spAutoFit/>
          </a:bodyPr>
          <a:lstStyle/>
          <a:p>
            <a:pPr algn="ctr"/>
            <a:r>
              <a:rPr lang="en-US" sz="2400" baseline="30000" dirty="0">
                <a:solidFill>
                  <a:srgbClr val="538C3F"/>
                </a:solidFill>
                <a:latin typeface="Open Sans Semibold"/>
              </a:rPr>
              <a:t>Community Backyards Thanks the Following Communities &amp; </a:t>
            </a:r>
            <a:r>
              <a:rPr lang="en-US" sz="2400" baseline="30000" dirty="0" smtClean="0">
                <a:solidFill>
                  <a:srgbClr val="538C3F"/>
                </a:solidFill>
                <a:latin typeface="Open Sans Semibold"/>
              </a:rPr>
              <a:t>Partners</a:t>
            </a:r>
            <a:endParaRPr lang="en-US" sz="2000" baseline="30000" dirty="0">
              <a:solidFill>
                <a:srgbClr val="000000"/>
              </a:solidFill>
              <a:latin typeface="Open Sans"/>
            </a:endParaRPr>
          </a:p>
          <a:p>
            <a:pPr algn="ctr"/>
            <a:r>
              <a:rPr lang="en-US" baseline="30000" dirty="0" err="1">
                <a:solidFill>
                  <a:srgbClr val="000000"/>
                </a:solidFill>
                <a:latin typeface="Open Sans"/>
              </a:rPr>
              <a:t>Bexley</a:t>
            </a:r>
            <a:r>
              <a:rPr lang="en-US" baseline="30000" dirty="0">
                <a:solidFill>
                  <a:srgbClr val="000000"/>
                </a:solidFill>
                <a:latin typeface="Open Sans"/>
              </a:rPr>
              <a:t> • Canal Winchester • Columbus • Dublin • Franklin County • Gahanna • Grandview • Grove City  • </a:t>
            </a:r>
            <a:r>
              <a:rPr lang="en-US" baseline="30000" dirty="0" smtClean="0">
                <a:solidFill>
                  <a:srgbClr val="000000"/>
                </a:solidFill>
                <a:latin typeface="Open Sans"/>
              </a:rPr>
              <a:t> </a:t>
            </a:r>
            <a:r>
              <a:rPr lang="en-US" baseline="30000" dirty="0">
                <a:solidFill>
                  <a:srgbClr val="000000"/>
                </a:solidFill>
                <a:latin typeface="Open Sans"/>
              </a:rPr>
              <a:t>Hilliard • New Albany • </a:t>
            </a:r>
            <a:r>
              <a:rPr lang="en-US" baseline="30000" dirty="0" err="1">
                <a:solidFill>
                  <a:srgbClr val="000000"/>
                </a:solidFill>
                <a:latin typeface="Open Sans"/>
              </a:rPr>
              <a:t>Obetz</a:t>
            </a:r>
            <a:r>
              <a:rPr lang="en-US" baseline="30000" dirty="0">
                <a:solidFill>
                  <a:srgbClr val="000000"/>
                </a:solidFill>
                <a:latin typeface="Open Sans"/>
              </a:rPr>
              <a:t> • Reynoldsburg • Upper Arlington • Westerville • Whitehall • Worthington</a:t>
            </a:r>
            <a:endParaRPr lang="en-US" dirty="0"/>
          </a:p>
        </p:txBody>
      </p:sp>
      <p:pic>
        <p:nvPicPr>
          <p:cNvPr id="4" name="Picture 2" descr="S:\Graphics &amp; logos\Organizational Logos\City of Columbus, DPU. Franklin County\Franklin County\FCBoC Logo - 2C RG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904" y="5369450"/>
            <a:ext cx="1615573" cy="6695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Graphics &amp; logos\Organizational Logos\City of Columbus, DPU. Franklin County\Columbus\Greenspot_Ginther (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9649" y="5234522"/>
            <a:ext cx="964701" cy="921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Graphics &amp; logos\Organizational Logos\City of Columbus, DPU. Franklin County\Columbus\Columbus Ginth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81308" y="5452625"/>
            <a:ext cx="1706319" cy="4936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S:\Graphics &amp; logos\Organizational Logos\SWACO_LOGO_201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6978" y="5447424"/>
            <a:ext cx="1865054" cy="5328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Graphics &amp; logos\FSWCD Logos\Vertical Full Colo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88136" y="5159558"/>
            <a:ext cx="1079832" cy="107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858086"/>
      </p:ext>
    </p:extLst>
  </p:cSld>
  <p:clrMapOvr>
    <a:masterClrMapping/>
  </p:clrMapOvr>
  <p:transition>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27"/>
          <p:cNvSpPr>
            <a:spLocks noChangeArrowheads="1"/>
          </p:cNvSpPr>
          <p:nvPr/>
        </p:nvSpPr>
        <p:spPr bwMode="auto">
          <a:xfrm>
            <a:off x="4441825" y="945866"/>
            <a:ext cx="4394476" cy="5427663"/>
          </a:xfrm>
          <a:prstGeom prst="rect">
            <a:avLst/>
          </a:prstGeom>
          <a:solidFill>
            <a:srgbClr val="FFFAC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98310" name="Rectangle 23"/>
          <p:cNvSpPr>
            <a:spLocks noChangeArrowheads="1"/>
          </p:cNvSpPr>
          <p:nvPr/>
        </p:nvSpPr>
        <p:spPr bwMode="auto">
          <a:xfrm rot="5400000">
            <a:off x="6592887" y="-1205197"/>
            <a:ext cx="400050" cy="4702175"/>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8316" name="Rectangle 23"/>
          <p:cNvSpPr>
            <a:spLocks noChangeArrowheads="1"/>
          </p:cNvSpPr>
          <p:nvPr/>
        </p:nvSpPr>
        <p:spPr bwMode="auto">
          <a:xfrm rot="5400000">
            <a:off x="6460333" y="-762308"/>
            <a:ext cx="400050" cy="4608514"/>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pic>
        <p:nvPicPr>
          <p:cNvPr id="18"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475" y="945866"/>
            <a:ext cx="4070350" cy="542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8"/>
          <p:cNvSpPr txBox="1">
            <a:spLocks noChangeArrowheads="1"/>
          </p:cNvSpPr>
          <p:nvPr/>
        </p:nvSpPr>
        <p:spPr bwMode="auto">
          <a:xfrm>
            <a:off x="371475" y="288925"/>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smtClean="0">
                <a:solidFill>
                  <a:srgbClr val="0076C0"/>
                </a:solidFill>
                <a:latin typeface="Myriad Web Pro" pitchFamily="34" charset="0"/>
              </a:rPr>
              <a:t>Rain </a:t>
            </a:r>
            <a:r>
              <a:rPr lang="en-US" altLang="en-US" sz="3500" b="1" dirty="0">
                <a:solidFill>
                  <a:srgbClr val="0076C0"/>
                </a:solidFill>
                <a:latin typeface="Myriad Web Pro" pitchFamily="34" charset="0"/>
              </a:rPr>
              <a:t>Barrels</a:t>
            </a:r>
          </a:p>
        </p:txBody>
      </p:sp>
      <p:sp>
        <p:nvSpPr>
          <p:cNvPr id="21" name="Rectangle 3"/>
          <p:cNvSpPr txBox="1">
            <a:spLocks noChangeArrowheads="1"/>
          </p:cNvSpPr>
          <p:nvPr/>
        </p:nvSpPr>
        <p:spPr bwMode="auto">
          <a:xfrm>
            <a:off x="4545015" y="2025630"/>
            <a:ext cx="4291286" cy="2022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spcBef>
                <a:spcPct val="20000"/>
              </a:spcBef>
            </a:pPr>
            <a:r>
              <a:rPr lang="en-US" altLang="en-US" sz="2800" dirty="0">
                <a:solidFill>
                  <a:srgbClr val="0076C0"/>
                </a:solidFill>
                <a:latin typeface="Myriad Web Pro"/>
                <a:cs typeface="Arial" charset="0"/>
              </a:rPr>
              <a:t>Photo </a:t>
            </a:r>
            <a:r>
              <a:rPr lang="en-US" altLang="en-US" sz="2800" dirty="0" smtClean="0">
                <a:solidFill>
                  <a:srgbClr val="0076C0"/>
                </a:solidFill>
                <a:latin typeface="Myriad Web Pro"/>
                <a:cs typeface="Arial" charset="0"/>
              </a:rPr>
              <a:t>permission of </a:t>
            </a:r>
            <a:r>
              <a:rPr lang="en-US" altLang="en-US" sz="2800" dirty="0">
                <a:solidFill>
                  <a:srgbClr val="0076C0"/>
                </a:solidFill>
                <a:latin typeface="Myriad Web Pro"/>
                <a:cs typeface="Arial" charset="0"/>
              </a:rPr>
              <a:t>Chelsea Donelson, </a:t>
            </a:r>
          </a:p>
          <a:p>
            <a:pPr algn="ctr" eaLnBrk="1" hangingPunct="1">
              <a:spcBef>
                <a:spcPct val="20000"/>
              </a:spcBef>
            </a:pPr>
            <a:r>
              <a:rPr lang="en-US" altLang="en-US" sz="2800" dirty="0">
                <a:solidFill>
                  <a:srgbClr val="0076C0"/>
                </a:solidFill>
                <a:latin typeface="Myriad Web Pro"/>
                <a:cs typeface="Arial" charset="0"/>
              </a:rPr>
              <a:t>Gahanna </a:t>
            </a:r>
            <a:endParaRPr lang="en-US" altLang="en-US" sz="2800" dirty="0" smtClean="0">
              <a:solidFill>
                <a:srgbClr val="0076C0"/>
              </a:solidFill>
              <a:latin typeface="Myriad Web Pro"/>
              <a:cs typeface="Arial" charset="0"/>
            </a:endParaRPr>
          </a:p>
          <a:p>
            <a:pPr algn="ctr" eaLnBrk="1" hangingPunct="1">
              <a:spcBef>
                <a:spcPct val="20000"/>
              </a:spcBef>
            </a:pPr>
            <a:r>
              <a:rPr lang="en-US" altLang="en-US" sz="2800" dirty="0" smtClean="0">
                <a:solidFill>
                  <a:srgbClr val="0076C0"/>
                </a:solidFill>
                <a:latin typeface="Myriad Web Pro"/>
                <a:cs typeface="Arial" charset="0"/>
              </a:rPr>
              <a:t>Rain </a:t>
            </a:r>
            <a:r>
              <a:rPr lang="en-US" altLang="en-US" sz="2800" dirty="0">
                <a:solidFill>
                  <a:srgbClr val="0076C0"/>
                </a:solidFill>
                <a:latin typeface="Myriad Web Pro"/>
                <a:cs typeface="Arial" charset="0"/>
              </a:rPr>
              <a:t>B</a:t>
            </a:r>
            <a:r>
              <a:rPr lang="en-US" altLang="en-US" sz="2800" dirty="0" smtClean="0">
                <a:solidFill>
                  <a:srgbClr val="0076C0"/>
                </a:solidFill>
                <a:latin typeface="Myriad Web Pro"/>
                <a:cs typeface="Arial" charset="0"/>
              </a:rPr>
              <a:t>arrel </a:t>
            </a:r>
            <a:r>
              <a:rPr lang="en-US" altLang="en-US" sz="2800" dirty="0">
                <a:solidFill>
                  <a:srgbClr val="0076C0"/>
                </a:solidFill>
                <a:latin typeface="Myriad Web Pro"/>
                <a:cs typeface="Arial" charset="0"/>
              </a:rPr>
              <a:t>R</a:t>
            </a:r>
            <a:r>
              <a:rPr lang="en-US" altLang="en-US" sz="2800" dirty="0" smtClean="0">
                <a:solidFill>
                  <a:srgbClr val="0076C0"/>
                </a:solidFill>
                <a:latin typeface="Myriad Web Pro"/>
                <a:cs typeface="Arial" charset="0"/>
              </a:rPr>
              <a:t>ecipient*</a:t>
            </a:r>
          </a:p>
          <a:p>
            <a:pPr algn="ctr" eaLnBrk="1" hangingPunct="1">
              <a:lnSpc>
                <a:spcPct val="150000"/>
              </a:lnSpc>
              <a:spcBef>
                <a:spcPts val="200"/>
              </a:spcBef>
            </a:pPr>
            <a:endParaRPr lang="en-US" altLang="en-US" sz="3200" dirty="0">
              <a:solidFill>
                <a:srgbClr val="0076C0"/>
              </a:solidFill>
              <a:latin typeface="Myriad Web Pro"/>
              <a:cs typeface="Arial" charset="0"/>
            </a:endParaRPr>
          </a:p>
          <a:p>
            <a:pPr algn="ctr" eaLnBrk="1" hangingPunct="1">
              <a:lnSpc>
                <a:spcPct val="90000"/>
              </a:lnSpc>
              <a:spcBef>
                <a:spcPct val="20000"/>
              </a:spcBef>
            </a:pPr>
            <a:endParaRPr lang="en-US" altLang="en-US" dirty="0">
              <a:solidFill>
                <a:srgbClr val="0076C0"/>
              </a:solidFill>
              <a:latin typeface="Myriad Web Pro"/>
              <a:cs typeface="Arial" charset="0"/>
            </a:endParaRPr>
          </a:p>
          <a:p>
            <a:pPr eaLnBrk="1" hangingPunct="1">
              <a:lnSpc>
                <a:spcPct val="90000"/>
              </a:lnSpc>
              <a:spcBef>
                <a:spcPct val="20000"/>
              </a:spcBef>
            </a:pPr>
            <a:endParaRPr lang="en-US" altLang="en-US" sz="2400" dirty="0">
              <a:solidFill>
                <a:srgbClr val="0076C0"/>
              </a:solidFill>
              <a:latin typeface="Times New Roman" pitchFamily="18" charset="0"/>
            </a:endParaRPr>
          </a:p>
        </p:txBody>
      </p:sp>
      <p:sp>
        <p:nvSpPr>
          <p:cNvPr id="4" name="TextBox 3"/>
          <p:cNvSpPr txBox="1"/>
          <p:nvPr/>
        </p:nvSpPr>
        <p:spPr>
          <a:xfrm>
            <a:off x="4614208" y="5276783"/>
            <a:ext cx="4222093" cy="849463"/>
          </a:xfrm>
          <a:prstGeom prst="rect">
            <a:avLst/>
          </a:prstGeom>
          <a:noFill/>
        </p:spPr>
        <p:txBody>
          <a:bodyPr wrap="square" rtlCol="0">
            <a:spAutoFit/>
          </a:bodyPr>
          <a:lstStyle/>
          <a:p>
            <a:pPr algn="ctr" eaLnBrk="1" hangingPunct="1">
              <a:spcBef>
                <a:spcPct val="20000"/>
              </a:spcBef>
            </a:pPr>
            <a:r>
              <a:rPr lang="en-US" altLang="en-US" sz="1600" dirty="0">
                <a:solidFill>
                  <a:srgbClr val="0076C0"/>
                </a:solidFill>
                <a:latin typeface="Myriad Web Pro"/>
                <a:cs typeface="Arial" charset="0"/>
              </a:rPr>
              <a:t>*happiness not included with purchase </a:t>
            </a:r>
          </a:p>
          <a:p>
            <a:pPr algn="ctr" eaLnBrk="1" hangingPunct="1">
              <a:spcBef>
                <a:spcPct val="20000"/>
              </a:spcBef>
            </a:pPr>
            <a:r>
              <a:rPr lang="en-US" altLang="en-US" sz="1600" dirty="0">
                <a:solidFill>
                  <a:srgbClr val="0076C0"/>
                </a:solidFill>
                <a:latin typeface="Myriad Web Pro"/>
                <a:cs typeface="Arial" charset="0"/>
              </a:rPr>
              <a:t>of rain barrel</a:t>
            </a:r>
          </a:p>
          <a:p>
            <a:endParaRPr lang="en-US" dirty="0"/>
          </a:p>
        </p:txBody>
      </p:sp>
    </p:spTree>
  </p:cSld>
  <p:clrMapOvr>
    <a:masterClrMapping/>
  </p:clrMapOvr>
  <p:transition>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4" descr="S:\District Projects &amp; Programs\RAIN BARREL PROGRAM\2012 Program\Outreach\Presentation\water-treatment-plant1.jpg"/>
          <p:cNvPicPr>
            <a:picLocks noChangeAspect="1" noChangeArrowheads="1"/>
          </p:cNvPicPr>
          <p:nvPr/>
        </p:nvPicPr>
        <p:blipFill>
          <a:blip r:embed="rId3" cstate="print">
            <a:extLst>
              <a:ext uri="{28A0092B-C50C-407E-A947-70E740481C1C}">
                <a14:useLocalDpi xmlns:a14="http://schemas.microsoft.com/office/drawing/2010/main" val="0"/>
              </a:ext>
            </a:extLst>
          </a:blip>
          <a:srcRect t="61479"/>
          <a:stretch>
            <a:fillRect/>
          </a:stretch>
        </p:blipFill>
        <p:spPr bwMode="auto">
          <a:xfrm>
            <a:off x="-19050" y="4217988"/>
            <a:ext cx="9177338"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6" descr="MP900444790[2]"/>
          <p:cNvPicPr>
            <a:picLocks noChangeAspect="1" noChangeArrowheads="1"/>
          </p:cNvPicPr>
          <p:nvPr/>
        </p:nvPicPr>
        <p:blipFill>
          <a:blip r:embed="rId4" cstate="print">
            <a:lum contrast="-6000"/>
            <a:grayscl/>
            <a:extLst>
              <a:ext uri="{28A0092B-C50C-407E-A947-70E740481C1C}">
                <a14:useLocalDpi xmlns:a14="http://schemas.microsoft.com/office/drawing/2010/main" val="0"/>
              </a:ext>
            </a:extLst>
          </a:blip>
          <a:srcRect/>
          <a:stretch>
            <a:fillRect/>
          </a:stretch>
        </p:blipFill>
        <p:spPr bwMode="auto">
          <a:xfrm>
            <a:off x="0" y="776288"/>
            <a:ext cx="9144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13" descr="lots of money"/>
          <p:cNvPicPr>
            <a:picLocks noChangeAspect="1" noChangeArrowheads="1"/>
          </p:cNvPicPr>
          <p:nvPr/>
        </p:nvPicPr>
        <p:blipFill>
          <a:blip r:embed="rId5" cstate="print">
            <a:lum bright="-4000" contrast="-24000"/>
            <a:grayscl/>
            <a:extLst>
              <a:ext uri="{28A0092B-C50C-407E-A947-70E740481C1C}">
                <a14:useLocalDpi xmlns:a14="http://schemas.microsoft.com/office/drawing/2010/main" val="0"/>
              </a:ext>
            </a:extLst>
          </a:blip>
          <a:srcRect r="-259"/>
          <a:stretch>
            <a:fillRect/>
          </a:stretch>
        </p:blipFill>
        <p:spPr bwMode="auto">
          <a:xfrm>
            <a:off x="-14288" y="2541588"/>
            <a:ext cx="9191626"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Rectangle 38"/>
          <p:cNvSpPr txBox="1">
            <a:spLocks noChangeArrowheads="1"/>
          </p:cNvSpPr>
          <p:nvPr/>
        </p:nvSpPr>
        <p:spPr bwMode="auto">
          <a:xfrm>
            <a:off x="371475" y="14605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a:solidFill>
                  <a:srgbClr val="0076C0"/>
                </a:solidFill>
                <a:latin typeface="Myriad Web Pro" pitchFamily="34" charset="0"/>
              </a:rPr>
              <a:t>Benefits of Rain Barrels</a:t>
            </a:r>
          </a:p>
        </p:txBody>
      </p:sp>
      <p:sp>
        <p:nvSpPr>
          <p:cNvPr id="98310" name="Rectangle 23"/>
          <p:cNvSpPr>
            <a:spLocks noChangeArrowheads="1"/>
          </p:cNvSpPr>
          <p:nvPr/>
        </p:nvSpPr>
        <p:spPr bwMode="auto">
          <a:xfrm rot="5400000">
            <a:off x="4365625" y="-3600450"/>
            <a:ext cx="400050" cy="9156700"/>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8311" name="Rectangle 5"/>
          <p:cNvSpPr>
            <a:spLocks noGrp="1" noChangeArrowheads="1"/>
          </p:cNvSpPr>
          <p:nvPr>
            <p:ph idx="4294967295"/>
          </p:nvPr>
        </p:nvSpPr>
        <p:spPr bwMode="auto">
          <a:xfrm>
            <a:off x="0" y="723900"/>
            <a:ext cx="9156700" cy="711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buFontTx/>
              <a:buNone/>
            </a:pPr>
            <a:r>
              <a:rPr lang="en-US" altLang="en-US" sz="2400" smtClean="0">
                <a:solidFill>
                  <a:srgbClr val="E5F2A4"/>
                </a:solidFill>
              </a:rPr>
              <a:t>Free Water!</a:t>
            </a:r>
          </a:p>
        </p:txBody>
      </p:sp>
      <p:sp>
        <p:nvSpPr>
          <p:cNvPr id="98312" name="Rectangle 23"/>
          <p:cNvSpPr>
            <a:spLocks noChangeArrowheads="1"/>
          </p:cNvSpPr>
          <p:nvPr/>
        </p:nvSpPr>
        <p:spPr bwMode="auto">
          <a:xfrm rot="5400000">
            <a:off x="4359275" y="-1719262"/>
            <a:ext cx="400050" cy="9156700"/>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8313" name="Rectangle 6"/>
          <p:cNvSpPr txBox="1">
            <a:spLocks noChangeArrowheads="1"/>
          </p:cNvSpPr>
          <p:nvPr/>
        </p:nvSpPr>
        <p:spPr bwMode="auto">
          <a:xfrm>
            <a:off x="0" y="2601913"/>
            <a:ext cx="913765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defRPr sz="1400">
                <a:solidFill>
                  <a:schemeClr val="tx1"/>
                </a:solidFill>
                <a:latin typeface="Arial" charset="0"/>
              </a:defRPr>
            </a:lvl1pPr>
            <a:lvl2pPr marL="990600" indent="-53340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spcBef>
                <a:spcPct val="20000"/>
              </a:spcBef>
            </a:pPr>
            <a:r>
              <a:rPr lang="en-US" altLang="en-US" sz="2400" b="1">
                <a:solidFill>
                  <a:srgbClr val="E5F2A4"/>
                </a:solidFill>
                <a:latin typeface="Myriad Web Pro" pitchFamily="34" charset="0"/>
              </a:rPr>
              <a:t>Low-cost Practice</a:t>
            </a:r>
          </a:p>
          <a:p>
            <a:pPr lvl="1" algn="ctr">
              <a:spcBef>
                <a:spcPct val="20000"/>
              </a:spcBef>
              <a:buFont typeface="Wingdings" pitchFamily="2" charset="2"/>
              <a:buNone/>
            </a:pPr>
            <a:endParaRPr lang="en-US" altLang="en-US" sz="2400" b="1">
              <a:solidFill>
                <a:srgbClr val="E5F2A4"/>
              </a:solidFill>
              <a:latin typeface="Myriad Web Pro" pitchFamily="34" charset="0"/>
              <a:cs typeface="Times New Roman" pitchFamily="18" charset="0"/>
            </a:endParaRPr>
          </a:p>
        </p:txBody>
      </p:sp>
      <p:sp>
        <p:nvSpPr>
          <p:cNvPr id="98314" name="Rectangle 23"/>
          <p:cNvSpPr>
            <a:spLocks noChangeArrowheads="1"/>
          </p:cNvSpPr>
          <p:nvPr/>
        </p:nvSpPr>
        <p:spPr bwMode="auto">
          <a:xfrm rot="5400000">
            <a:off x="4316413" y="95249"/>
            <a:ext cx="400050" cy="9156701"/>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8315" name="Rectangle 6"/>
          <p:cNvSpPr txBox="1">
            <a:spLocks noChangeArrowheads="1"/>
          </p:cNvSpPr>
          <p:nvPr/>
        </p:nvSpPr>
        <p:spPr bwMode="auto">
          <a:xfrm>
            <a:off x="606425" y="4454525"/>
            <a:ext cx="77597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defRPr sz="1400">
                <a:solidFill>
                  <a:schemeClr val="tx1"/>
                </a:solidFill>
                <a:latin typeface="Arial" charset="0"/>
              </a:defRPr>
            </a:lvl1pPr>
            <a:lvl2pPr marL="990600" indent="-53340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spcBef>
                <a:spcPct val="20000"/>
              </a:spcBef>
            </a:pPr>
            <a:r>
              <a:rPr lang="en-US" altLang="en-US" sz="2400" b="1">
                <a:solidFill>
                  <a:srgbClr val="E5F2A4"/>
                </a:solidFill>
                <a:latin typeface="Myriad Web Pro" pitchFamily="34" charset="0"/>
              </a:rPr>
              <a:t>Water Conservation</a:t>
            </a:r>
          </a:p>
          <a:p>
            <a:pPr lvl="1" algn="ctr">
              <a:spcBef>
                <a:spcPct val="20000"/>
              </a:spcBef>
              <a:buFont typeface="Wingdings" pitchFamily="2" charset="2"/>
              <a:buNone/>
            </a:pPr>
            <a:endParaRPr lang="en-US" altLang="en-US" sz="2400" b="1">
              <a:solidFill>
                <a:srgbClr val="E5F2A4"/>
              </a:solidFill>
              <a:latin typeface="Myriad Web Pro" pitchFamily="34" charset="0"/>
              <a:cs typeface="Times New Roman" pitchFamily="18" charset="0"/>
            </a:endParaRPr>
          </a:p>
        </p:txBody>
      </p:sp>
      <p:sp>
        <p:nvSpPr>
          <p:cNvPr id="98316" name="Rectangle 23"/>
          <p:cNvSpPr>
            <a:spLocks noChangeArrowheads="1"/>
          </p:cNvSpPr>
          <p:nvPr/>
        </p:nvSpPr>
        <p:spPr bwMode="auto">
          <a:xfrm rot="5400000">
            <a:off x="4381500" y="-2668587"/>
            <a:ext cx="400050" cy="914400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8317" name="Rectangle 19"/>
          <p:cNvSpPr>
            <a:spLocks noChangeArrowheads="1"/>
          </p:cNvSpPr>
          <p:nvPr/>
        </p:nvSpPr>
        <p:spPr bwMode="auto">
          <a:xfrm>
            <a:off x="19050" y="1644650"/>
            <a:ext cx="9144000"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spcBef>
                <a:spcPct val="20000"/>
              </a:spcBef>
            </a:pPr>
            <a:r>
              <a:rPr lang="en-US" altLang="en-US" sz="2400" b="1">
                <a:solidFill>
                  <a:srgbClr val="FFFAC4"/>
                </a:solidFill>
                <a:latin typeface="Myriad Web Pro" pitchFamily="34" charset="0"/>
              </a:rPr>
              <a:t>Plants Prefer Soft Water</a:t>
            </a:r>
            <a:endParaRPr lang="en-US" altLang="en-US" sz="2400">
              <a:latin typeface="Myriad Web Pro" pitchFamily="34" charset="0"/>
            </a:endParaRPr>
          </a:p>
        </p:txBody>
      </p:sp>
      <p:sp>
        <p:nvSpPr>
          <p:cNvPr id="98318" name="Rectangle 23"/>
          <p:cNvSpPr>
            <a:spLocks noChangeArrowheads="1"/>
          </p:cNvSpPr>
          <p:nvPr/>
        </p:nvSpPr>
        <p:spPr bwMode="auto">
          <a:xfrm rot="5400000">
            <a:off x="4318000" y="-819150"/>
            <a:ext cx="400050" cy="914400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6" name="Rectangle 7"/>
          <p:cNvSpPr txBox="1">
            <a:spLocks noChangeArrowheads="1"/>
          </p:cNvSpPr>
          <p:nvPr/>
        </p:nvSpPr>
        <p:spPr bwMode="auto">
          <a:xfrm>
            <a:off x="606425" y="3479800"/>
            <a:ext cx="7759700" cy="5969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609600" indent="-609600" algn="ctr">
              <a:buFontTx/>
              <a:buNone/>
              <a:defRPr/>
            </a:pPr>
            <a:r>
              <a:rPr lang="en-US" altLang="en-US" sz="2400" kern="0" dirty="0" smtClean="0">
                <a:solidFill>
                  <a:srgbClr val="FFFAC4"/>
                </a:solidFill>
                <a:latin typeface="Myriad Web Pro" pitchFamily="34" charset="0"/>
              </a:rPr>
              <a:t>Closed System </a:t>
            </a:r>
          </a:p>
        </p:txBody>
      </p:sp>
      <p:sp>
        <p:nvSpPr>
          <p:cNvPr id="98320" name="Rectangle 23"/>
          <p:cNvSpPr>
            <a:spLocks noChangeArrowheads="1"/>
          </p:cNvSpPr>
          <p:nvPr/>
        </p:nvSpPr>
        <p:spPr bwMode="auto">
          <a:xfrm rot="5400000">
            <a:off x="4352925" y="947738"/>
            <a:ext cx="400050" cy="914400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8321" name="Rectangle 18"/>
          <p:cNvSpPr>
            <a:spLocks noChangeArrowheads="1"/>
          </p:cNvSpPr>
          <p:nvPr/>
        </p:nvSpPr>
        <p:spPr bwMode="auto">
          <a:xfrm>
            <a:off x="850900" y="5314950"/>
            <a:ext cx="7515225"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spcBef>
                <a:spcPct val="20000"/>
              </a:spcBef>
            </a:pPr>
            <a:r>
              <a:rPr lang="en-US" altLang="en-US" sz="2400" b="1">
                <a:solidFill>
                  <a:srgbClr val="FFFAC4"/>
                </a:solidFill>
                <a:latin typeface="Myriad Web Pro" pitchFamily="34" charset="0"/>
              </a:rPr>
              <a:t>Child Friendly</a:t>
            </a:r>
          </a:p>
        </p:txBody>
      </p:sp>
    </p:spTree>
    <p:extLst>
      <p:ext uri="{BB962C8B-B14F-4D97-AF65-F5344CB8AC3E}">
        <p14:creationId xmlns:p14="http://schemas.microsoft.com/office/powerpoint/2010/main" val="1689928041"/>
      </p:ext>
    </p:extLst>
  </p:cSld>
  <p:clrMapOvr>
    <a:masterClrMapping/>
  </p:clrMapOvr>
  <p:transition>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Rectangle 23"/>
          <p:cNvSpPr>
            <a:spLocks noChangeArrowheads="1"/>
          </p:cNvSpPr>
          <p:nvPr/>
        </p:nvSpPr>
        <p:spPr bwMode="auto">
          <a:xfrm rot="5400000">
            <a:off x="1323182" y="-477044"/>
            <a:ext cx="768350" cy="3465513"/>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9331" name="Rectangle 23"/>
          <p:cNvSpPr>
            <a:spLocks noChangeArrowheads="1"/>
          </p:cNvSpPr>
          <p:nvPr/>
        </p:nvSpPr>
        <p:spPr bwMode="auto">
          <a:xfrm rot="5400000">
            <a:off x="812800" y="812800"/>
            <a:ext cx="1801813" cy="3452813"/>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9332" name="Rectangle 23"/>
          <p:cNvSpPr>
            <a:spLocks noChangeArrowheads="1"/>
          </p:cNvSpPr>
          <p:nvPr/>
        </p:nvSpPr>
        <p:spPr bwMode="auto">
          <a:xfrm rot="5400000">
            <a:off x="913607" y="2501106"/>
            <a:ext cx="1587500" cy="3465513"/>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9333" name="Rectangle 23"/>
          <p:cNvSpPr>
            <a:spLocks noChangeArrowheads="1"/>
          </p:cNvSpPr>
          <p:nvPr/>
        </p:nvSpPr>
        <p:spPr bwMode="auto">
          <a:xfrm rot="5400000">
            <a:off x="1153319" y="3833019"/>
            <a:ext cx="1120775" cy="3452813"/>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pic>
        <p:nvPicPr>
          <p:cNvPr id="99334" name="Picture 21" descr="Untitled-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5050" y="990600"/>
            <a:ext cx="532765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Oval 51"/>
          <p:cNvSpPr>
            <a:spLocks noChangeArrowheads="1"/>
          </p:cNvSpPr>
          <p:nvPr/>
        </p:nvSpPr>
        <p:spPr bwMode="auto">
          <a:xfrm>
            <a:off x="2935288" y="1030288"/>
            <a:ext cx="382587" cy="450850"/>
          </a:xfrm>
          <a:prstGeom prst="ellipse">
            <a:avLst/>
          </a:prstGeom>
          <a:solidFill>
            <a:srgbClr val="F7411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99336" name="Text Box 75"/>
          <p:cNvSpPr txBox="1">
            <a:spLocks noChangeArrowheads="1"/>
          </p:cNvSpPr>
          <p:nvPr/>
        </p:nvSpPr>
        <p:spPr bwMode="auto">
          <a:xfrm>
            <a:off x="5133975" y="4457700"/>
            <a:ext cx="193040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pPr>
            <a:r>
              <a:rPr lang="en-US" altLang="en-US" sz="2000" b="1">
                <a:solidFill>
                  <a:srgbClr val="0076C0"/>
                </a:solidFill>
                <a:latin typeface="Myriad Web Pro" pitchFamily="34" charset="0"/>
              </a:rPr>
              <a:t>Non-Potable</a:t>
            </a:r>
          </a:p>
        </p:txBody>
      </p:sp>
      <p:sp>
        <p:nvSpPr>
          <p:cNvPr id="99337" name="Rectangle 38"/>
          <p:cNvSpPr txBox="1">
            <a:spLocks noChangeArrowheads="1"/>
          </p:cNvSpPr>
          <p:nvPr/>
        </p:nvSpPr>
        <p:spPr bwMode="auto">
          <a:xfrm>
            <a:off x="317500" y="14605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a:solidFill>
                  <a:srgbClr val="0076C0"/>
                </a:solidFill>
                <a:latin typeface="Myriad Web Pro" pitchFamily="34" charset="0"/>
              </a:rPr>
              <a:t>How Do Rain Barrels Work? </a:t>
            </a:r>
          </a:p>
        </p:txBody>
      </p:sp>
      <p:sp>
        <p:nvSpPr>
          <p:cNvPr id="99338" name="Rectangle 1"/>
          <p:cNvSpPr>
            <a:spLocks noChangeArrowheads="1"/>
          </p:cNvSpPr>
          <p:nvPr/>
        </p:nvSpPr>
        <p:spPr bwMode="auto">
          <a:xfrm>
            <a:off x="3976688" y="990600"/>
            <a:ext cx="3943350" cy="449263"/>
          </a:xfrm>
          <a:prstGeom prst="rect">
            <a:avLst/>
          </a:prstGeom>
          <a:solidFill>
            <a:schemeClr val="bg1"/>
          </a:solidFill>
          <a:ln w="9525" algn="ctr">
            <a:solidFill>
              <a:schemeClr val="bg1"/>
            </a:solidFill>
            <a:round/>
            <a:headEnd/>
            <a:tailEnd/>
          </a:ln>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9339" name="TextBox 2"/>
          <p:cNvSpPr txBox="1">
            <a:spLocks noChangeArrowheads="1"/>
          </p:cNvSpPr>
          <p:nvPr/>
        </p:nvSpPr>
        <p:spPr bwMode="auto">
          <a:xfrm>
            <a:off x="101599" y="6164263"/>
            <a:ext cx="868089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dirty="0"/>
              <a:t>Rain barrel models differ! Your local ordinance may require you to have a diverter. </a:t>
            </a:r>
            <a:r>
              <a:rPr lang="en-US" altLang="en-US" b="1" dirty="0"/>
              <a:t>Only rain barrels with connected &amp; level diverters will be reimbursed through Community Backyards. </a:t>
            </a:r>
          </a:p>
        </p:txBody>
      </p:sp>
      <p:sp>
        <p:nvSpPr>
          <p:cNvPr id="22" name="Text Box 41"/>
          <p:cNvSpPr txBox="1">
            <a:spLocks noChangeArrowheads="1"/>
          </p:cNvSpPr>
          <p:nvPr/>
        </p:nvSpPr>
        <p:spPr bwMode="auto">
          <a:xfrm>
            <a:off x="-177800" y="922338"/>
            <a:ext cx="3043238"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66700" indent="-266700">
              <a:defRPr sz="1400" b="1">
                <a:solidFill>
                  <a:schemeClr val="tx1"/>
                </a:solidFill>
                <a:latin typeface="Arial" charset="0"/>
              </a:defRPr>
            </a:lvl1pPr>
            <a:lvl2pPr marL="723900" indent="-266700">
              <a:defRPr sz="1400" b="1">
                <a:solidFill>
                  <a:schemeClr val="tx1"/>
                </a:solidFill>
                <a:latin typeface="Arial" charset="0"/>
              </a:defRPr>
            </a:lvl2pPr>
            <a:lvl3pPr marL="1181100" indent="-266700">
              <a:defRPr sz="1400" b="1">
                <a:solidFill>
                  <a:schemeClr val="tx1"/>
                </a:solidFill>
                <a:latin typeface="Arial" charset="0"/>
              </a:defRPr>
            </a:lvl3pPr>
            <a:lvl4pPr marL="1638300" indent="-266700">
              <a:defRPr sz="1400" b="1">
                <a:solidFill>
                  <a:schemeClr val="tx1"/>
                </a:solidFill>
                <a:latin typeface="Arial" charset="0"/>
              </a:defRPr>
            </a:lvl4pPr>
            <a:lvl5pPr marL="2095500" indent="-266700">
              <a:defRPr sz="1400" b="1">
                <a:solidFill>
                  <a:schemeClr val="tx1"/>
                </a:solidFill>
                <a:latin typeface="Arial" charset="0"/>
              </a:defRPr>
            </a:lvl5pPr>
            <a:lvl6pPr marL="2552700" indent="-266700" eaLnBrk="0" fontAlgn="base" hangingPunct="0">
              <a:spcBef>
                <a:spcPct val="0"/>
              </a:spcBef>
              <a:spcAft>
                <a:spcPct val="0"/>
              </a:spcAft>
              <a:defRPr sz="1400" b="1">
                <a:solidFill>
                  <a:schemeClr val="tx1"/>
                </a:solidFill>
                <a:latin typeface="Arial" charset="0"/>
              </a:defRPr>
            </a:lvl6pPr>
            <a:lvl7pPr marL="3009900" indent="-266700" eaLnBrk="0" fontAlgn="base" hangingPunct="0">
              <a:spcBef>
                <a:spcPct val="0"/>
              </a:spcBef>
              <a:spcAft>
                <a:spcPct val="0"/>
              </a:spcAft>
              <a:defRPr sz="1400" b="1">
                <a:solidFill>
                  <a:schemeClr val="tx1"/>
                </a:solidFill>
                <a:latin typeface="Arial" charset="0"/>
              </a:defRPr>
            </a:lvl7pPr>
            <a:lvl8pPr marL="3467100" indent="-266700" eaLnBrk="0" fontAlgn="base" hangingPunct="0">
              <a:spcBef>
                <a:spcPct val="0"/>
              </a:spcBef>
              <a:spcAft>
                <a:spcPct val="0"/>
              </a:spcAft>
              <a:defRPr sz="1400" b="1">
                <a:solidFill>
                  <a:schemeClr val="tx1"/>
                </a:solidFill>
                <a:latin typeface="Arial" charset="0"/>
              </a:defRPr>
            </a:lvl8pPr>
            <a:lvl9pPr marL="3924300" indent="-266700" eaLnBrk="0" fontAlgn="base" hangingPunct="0">
              <a:spcBef>
                <a:spcPct val="0"/>
              </a:spcBef>
              <a:spcAft>
                <a:spcPct val="0"/>
              </a:spcAft>
              <a:defRPr sz="1400" b="1">
                <a:solidFill>
                  <a:schemeClr val="tx1"/>
                </a:solidFill>
                <a:latin typeface="Arial" charset="0"/>
              </a:defRPr>
            </a:lvl9pPr>
          </a:lstStyle>
          <a:p>
            <a:pPr>
              <a:spcBef>
                <a:spcPts val="1200"/>
              </a:spcBef>
              <a:defRPr/>
            </a:pPr>
            <a:r>
              <a:rPr lang="en-US" sz="1600" dirty="0" smtClean="0">
                <a:solidFill>
                  <a:srgbClr val="FFFAC4"/>
                </a:solidFill>
                <a:effectLst>
                  <a:outerShdw blurRad="38100" dist="38100" dir="2700000" algn="tl">
                    <a:srgbClr val="C0C0C0"/>
                  </a:outerShdw>
                </a:effectLst>
                <a:latin typeface="Myriad Web Pro" pitchFamily="34" charset="0"/>
              </a:rPr>
              <a:t>	</a:t>
            </a:r>
            <a:r>
              <a:rPr lang="en-US" sz="1600" dirty="0" smtClean="0">
                <a:solidFill>
                  <a:srgbClr val="FFFAC4"/>
                </a:solidFill>
                <a:latin typeface="Myriad Web Pro" pitchFamily="34" charset="0"/>
              </a:rPr>
              <a:t>Rain falls through downspout from rooftop</a:t>
            </a:r>
          </a:p>
        </p:txBody>
      </p:sp>
      <p:sp>
        <p:nvSpPr>
          <p:cNvPr id="24" name="Text Box 41"/>
          <p:cNvSpPr txBox="1">
            <a:spLocks noChangeArrowheads="1"/>
          </p:cNvSpPr>
          <p:nvPr/>
        </p:nvSpPr>
        <p:spPr bwMode="auto">
          <a:xfrm>
            <a:off x="-177800" y="1793875"/>
            <a:ext cx="3235325" cy="172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66700" indent="-266700">
              <a:defRPr sz="1400" b="1">
                <a:solidFill>
                  <a:schemeClr val="tx1"/>
                </a:solidFill>
                <a:latin typeface="Arial" charset="0"/>
              </a:defRPr>
            </a:lvl1pPr>
            <a:lvl2pPr marL="723900" indent="-266700">
              <a:defRPr sz="1400" b="1">
                <a:solidFill>
                  <a:schemeClr val="tx1"/>
                </a:solidFill>
                <a:latin typeface="Arial" charset="0"/>
              </a:defRPr>
            </a:lvl2pPr>
            <a:lvl3pPr marL="1181100" indent="-266700">
              <a:defRPr sz="1400" b="1">
                <a:solidFill>
                  <a:schemeClr val="tx1"/>
                </a:solidFill>
                <a:latin typeface="Arial" charset="0"/>
              </a:defRPr>
            </a:lvl3pPr>
            <a:lvl4pPr marL="1638300" indent="-266700">
              <a:defRPr sz="1400" b="1">
                <a:solidFill>
                  <a:schemeClr val="tx1"/>
                </a:solidFill>
                <a:latin typeface="Arial" charset="0"/>
              </a:defRPr>
            </a:lvl4pPr>
            <a:lvl5pPr marL="2095500" indent="-266700">
              <a:defRPr sz="1400" b="1">
                <a:solidFill>
                  <a:schemeClr val="tx1"/>
                </a:solidFill>
                <a:latin typeface="Arial" charset="0"/>
              </a:defRPr>
            </a:lvl5pPr>
            <a:lvl6pPr marL="2552700" indent="-266700" eaLnBrk="0" fontAlgn="base" hangingPunct="0">
              <a:spcBef>
                <a:spcPct val="0"/>
              </a:spcBef>
              <a:spcAft>
                <a:spcPct val="0"/>
              </a:spcAft>
              <a:defRPr sz="1400" b="1">
                <a:solidFill>
                  <a:schemeClr val="tx1"/>
                </a:solidFill>
                <a:latin typeface="Arial" charset="0"/>
              </a:defRPr>
            </a:lvl6pPr>
            <a:lvl7pPr marL="3009900" indent="-266700" eaLnBrk="0" fontAlgn="base" hangingPunct="0">
              <a:spcBef>
                <a:spcPct val="0"/>
              </a:spcBef>
              <a:spcAft>
                <a:spcPct val="0"/>
              </a:spcAft>
              <a:defRPr sz="1400" b="1">
                <a:solidFill>
                  <a:schemeClr val="tx1"/>
                </a:solidFill>
                <a:latin typeface="Arial" charset="0"/>
              </a:defRPr>
            </a:lvl7pPr>
            <a:lvl8pPr marL="3467100" indent="-266700" eaLnBrk="0" fontAlgn="base" hangingPunct="0">
              <a:spcBef>
                <a:spcPct val="0"/>
              </a:spcBef>
              <a:spcAft>
                <a:spcPct val="0"/>
              </a:spcAft>
              <a:defRPr sz="1400" b="1">
                <a:solidFill>
                  <a:schemeClr val="tx1"/>
                </a:solidFill>
                <a:latin typeface="Arial" charset="0"/>
              </a:defRPr>
            </a:lvl8pPr>
            <a:lvl9pPr marL="3924300" indent="-266700" eaLnBrk="0" fontAlgn="base" hangingPunct="0">
              <a:spcBef>
                <a:spcPct val="0"/>
              </a:spcBef>
              <a:spcAft>
                <a:spcPct val="0"/>
              </a:spcAft>
              <a:defRPr sz="1400" b="1">
                <a:solidFill>
                  <a:schemeClr val="tx1"/>
                </a:solidFill>
                <a:latin typeface="Arial" charset="0"/>
              </a:defRPr>
            </a:lvl9pPr>
          </a:lstStyle>
          <a:p>
            <a:pPr>
              <a:spcBef>
                <a:spcPts val="1200"/>
              </a:spcBef>
              <a:defRPr/>
            </a:pPr>
            <a:r>
              <a:rPr lang="en-US" sz="1600" dirty="0" smtClean="0">
                <a:solidFill>
                  <a:srgbClr val="FFFAC4"/>
                </a:solidFill>
                <a:effectLst>
                  <a:outerShdw blurRad="38100" dist="38100" dir="2700000" algn="tl">
                    <a:srgbClr val="C0C0C0"/>
                  </a:outerShdw>
                </a:effectLst>
                <a:latin typeface="Myriad Web Pro" pitchFamily="34" charset="0"/>
              </a:rPr>
              <a:t>	</a:t>
            </a:r>
            <a:r>
              <a:rPr lang="en-US" sz="1600" dirty="0">
                <a:solidFill>
                  <a:srgbClr val="FFFAC4"/>
                </a:solidFill>
                <a:latin typeface="Myriad Web Pro" pitchFamily="34" charset="0"/>
              </a:rPr>
              <a:t>Diverter </a:t>
            </a:r>
            <a:r>
              <a:rPr lang="en-US" sz="1600" dirty="0" smtClean="0">
                <a:solidFill>
                  <a:srgbClr val="FFFAC4"/>
                </a:solidFill>
                <a:latin typeface="Myriad Web Pro" pitchFamily="34" charset="0"/>
              </a:rPr>
              <a:t>directs </a:t>
            </a:r>
            <a:r>
              <a:rPr lang="en-US" sz="1600" dirty="0">
                <a:solidFill>
                  <a:srgbClr val="FFFAC4"/>
                </a:solidFill>
                <a:latin typeface="Myriad Web Pro" pitchFamily="34" charset="0"/>
              </a:rPr>
              <a:t>rainwater into barrel.  When the barrel is full, excess </a:t>
            </a:r>
            <a:r>
              <a:rPr lang="en-US" sz="1600" dirty="0" smtClean="0">
                <a:solidFill>
                  <a:srgbClr val="FFFAC4"/>
                </a:solidFill>
                <a:latin typeface="Myriad Web Pro" pitchFamily="34" charset="0"/>
              </a:rPr>
              <a:t>water </a:t>
            </a:r>
            <a:r>
              <a:rPr lang="en-US" sz="1600" dirty="0">
                <a:solidFill>
                  <a:srgbClr val="FFFAC4"/>
                </a:solidFill>
                <a:latin typeface="Myriad Web Pro" pitchFamily="34" charset="0"/>
              </a:rPr>
              <a:t>passes through downspout to prevent overflow</a:t>
            </a:r>
            <a:endParaRPr lang="en-US" sz="1000" dirty="0">
              <a:solidFill>
                <a:srgbClr val="FFFAC4"/>
              </a:solidFill>
              <a:latin typeface="Myriad Web Pro" pitchFamily="34" charset="0"/>
            </a:endParaRPr>
          </a:p>
          <a:p>
            <a:pPr>
              <a:spcBef>
                <a:spcPts val="1200"/>
              </a:spcBef>
              <a:defRPr/>
            </a:pPr>
            <a:r>
              <a:rPr lang="en-US" sz="1600" dirty="0" smtClean="0">
                <a:solidFill>
                  <a:srgbClr val="FFFAC4"/>
                </a:solidFill>
                <a:latin typeface="Myriad Web Pro" pitchFamily="34" charset="0"/>
              </a:rPr>
              <a:t>	</a:t>
            </a:r>
          </a:p>
        </p:txBody>
      </p:sp>
      <p:sp>
        <p:nvSpPr>
          <p:cNvPr id="25" name="Text Box 41"/>
          <p:cNvSpPr txBox="1">
            <a:spLocks noChangeArrowheads="1"/>
          </p:cNvSpPr>
          <p:nvPr/>
        </p:nvSpPr>
        <p:spPr bwMode="auto">
          <a:xfrm>
            <a:off x="-177800" y="3571875"/>
            <a:ext cx="2979738"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66700" indent="-266700">
              <a:defRPr sz="1400" b="1">
                <a:solidFill>
                  <a:schemeClr val="tx1"/>
                </a:solidFill>
                <a:latin typeface="Arial" charset="0"/>
              </a:defRPr>
            </a:lvl1pPr>
            <a:lvl2pPr marL="723900" indent="-266700">
              <a:defRPr sz="1400" b="1">
                <a:solidFill>
                  <a:schemeClr val="tx1"/>
                </a:solidFill>
                <a:latin typeface="Arial" charset="0"/>
              </a:defRPr>
            </a:lvl2pPr>
            <a:lvl3pPr marL="1181100" indent="-266700">
              <a:defRPr sz="1400" b="1">
                <a:solidFill>
                  <a:schemeClr val="tx1"/>
                </a:solidFill>
                <a:latin typeface="Arial" charset="0"/>
              </a:defRPr>
            </a:lvl3pPr>
            <a:lvl4pPr marL="1638300" indent="-266700">
              <a:defRPr sz="1400" b="1">
                <a:solidFill>
                  <a:schemeClr val="tx1"/>
                </a:solidFill>
                <a:latin typeface="Arial" charset="0"/>
              </a:defRPr>
            </a:lvl4pPr>
            <a:lvl5pPr marL="2095500" indent="-266700">
              <a:defRPr sz="1400" b="1">
                <a:solidFill>
                  <a:schemeClr val="tx1"/>
                </a:solidFill>
                <a:latin typeface="Arial" charset="0"/>
              </a:defRPr>
            </a:lvl5pPr>
            <a:lvl6pPr marL="2552700" indent="-266700" eaLnBrk="0" fontAlgn="base" hangingPunct="0">
              <a:spcBef>
                <a:spcPct val="0"/>
              </a:spcBef>
              <a:spcAft>
                <a:spcPct val="0"/>
              </a:spcAft>
              <a:defRPr sz="1400" b="1">
                <a:solidFill>
                  <a:schemeClr val="tx1"/>
                </a:solidFill>
                <a:latin typeface="Arial" charset="0"/>
              </a:defRPr>
            </a:lvl6pPr>
            <a:lvl7pPr marL="3009900" indent="-266700" eaLnBrk="0" fontAlgn="base" hangingPunct="0">
              <a:spcBef>
                <a:spcPct val="0"/>
              </a:spcBef>
              <a:spcAft>
                <a:spcPct val="0"/>
              </a:spcAft>
              <a:defRPr sz="1400" b="1">
                <a:solidFill>
                  <a:schemeClr val="tx1"/>
                </a:solidFill>
                <a:latin typeface="Arial" charset="0"/>
              </a:defRPr>
            </a:lvl7pPr>
            <a:lvl8pPr marL="3467100" indent="-266700" eaLnBrk="0" fontAlgn="base" hangingPunct="0">
              <a:spcBef>
                <a:spcPct val="0"/>
              </a:spcBef>
              <a:spcAft>
                <a:spcPct val="0"/>
              </a:spcAft>
              <a:defRPr sz="1400" b="1">
                <a:solidFill>
                  <a:schemeClr val="tx1"/>
                </a:solidFill>
                <a:latin typeface="Arial" charset="0"/>
              </a:defRPr>
            </a:lvl8pPr>
            <a:lvl9pPr marL="3924300" indent="-266700" eaLnBrk="0" fontAlgn="base" hangingPunct="0">
              <a:spcBef>
                <a:spcPct val="0"/>
              </a:spcBef>
              <a:spcAft>
                <a:spcPct val="0"/>
              </a:spcAft>
              <a:defRPr sz="1400" b="1">
                <a:solidFill>
                  <a:schemeClr val="tx1"/>
                </a:solidFill>
                <a:latin typeface="Arial" charset="0"/>
              </a:defRPr>
            </a:lvl9pPr>
          </a:lstStyle>
          <a:p>
            <a:pPr>
              <a:spcBef>
                <a:spcPts val="1200"/>
              </a:spcBef>
              <a:defRPr/>
            </a:pPr>
            <a:r>
              <a:rPr lang="en-US" sz="1600" dirty="0" smtClean="0">
                <a:solidFill>
                  <a:srgbClr val="FFFAC4"/>
                </a:solidFill>
                <a:effectLst>
                  <a:outerShdw blurRad="38100" dist="38100" dir="2700000" algn="tl">
                    <a:srgbClr val="C0C0C0"/>
                  </a:outerShdw>
                </a:effectLst>
                <a:latin typeface="Myriad Web Pro" pitchFamily="34" charset="0"/>
              </a:rPr>
              <a:t>	</a:t>
            </a:r>
            <a:r>
              <a:rPr lang="en-US" sz="1600" dirty="0" smtClean="0">
                <a:solidFill>
                  <a:srgbClr val="FFFAC4"/>
                </a:solidFill>
                <a:latin typeface="Myriad Web Pro" pitchFamily="34" charset="0"/>
              </a:rPr>
              <a:t>Spigot </a:t>
            </a:r>
            <a:r>
              <a:rPr lang="en-US" sz="1600" dirty="0">
                <a:solidFill>
                  <a:srgbClr val="FFFAC4"/>
                </a:solidFill>
                <a:latin typeface="Myriad Web Pro" pitchFamily="34" charset="0"/>
              </a:rPr>
              <a:t>makes it easy to fill watering cans.  Drain lets you empty rain barrel and attach hose for watering </a:t>
            </a:r>
            <a:r>
              <a:rPr lang="en-US" sz="1600" dirty="0" smtClean="0">
                <a:solidFill>
                  <a:srgbClr val="FFFAC4"/>
                </a:solidFill>
                <a:latin typeface="Myriad Web Pro" pitchFamily="34" charset="0"/>
              </a:rPr>
              <a:t>beds</a:t>
            </a:r>
          </a:p>
        </p:txBody>
      </p:sp>
      <p:sp>
        <p:nvSpPr>
          <p:cNvPr id="99343" name="Text Box 41"/>
          <p:cNvSpPr txBox="1">
            <a:spLocks noChangeArrowheads="1"/>
          </p:cNvSpPr>
          <p:nvPr/>
        </p:nvSpPr>
        <p:spPr bwMode="auto">
          <a:xfrm>
            <a:off x="-177800" y="5143500"/>
            <a:ext cx="3043238" cy="83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66700">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ts val="1200"/>
              </a:spcBef>
            </a:pPr>
            <a:r>
              <a:rPr lang="en-US" altLang="en-US" sz="1600" b="1">
                <a:solidFill>
                  <a:srgbClr val="FFFAC4"/>
                </a:solidFill>
                <a:latin typeface="Myriad Web Pro" pitchFamily="34" charset="0"/>
              </a:rPr>
              <a:t>Lids are for safety and prevent materials from clogging barrel</a:t>
            </a:r>
          </a:p>
        </p:txBody>
      </p:sp>
      <p:sp>
        <p:nvSpPr>
          <p:cNvPr id="99344" name="Oval 51"/>
          <p:cNvSpPr>
            <a:spLocks noChangeArrowheads="1"/>
          </p:cNvSpPr>
          <p:nvPr/>
        </p:nvSpPr>
        <p:spPr bwMode="auto">
          <a:xfrm>
            <a:off x="2935288" y="2235200"/>
            <a:ext cx="382587" cy="449263"/>
          </a:xfrm>
          <a:prstGeom prst="ellipse">
            <a:avLst/>
          </a:prstGeom>
          <a:solidFill>
            <a:srgbClr val="F7411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99345" name="Oval 51"/>
          <p:cNvSpPr>
            <a:spLocks noChangeArrowheads="1"/>
          </p:cNvSpPr>
          <p:nvPr/>
        </p:nvSpPr>
        <p:spPr bwMode="auto">
          <a:xfrm>
            <a:off x="2935288" y="4002088"/>
            <a:ext cx="382587" cy="449262"/>
          </a:xfrm>
          <a:prstGeom prst="ellipse">
            <a:avLst/>
          </a:prstGeom>
          <a:solidFill>
            <a:srgbClr val="F7411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99346" name="Oval 51"/>
          <p:cNvSpPr>
            <a:spLocks noChangeArrowheads="1"/>
          </p:cNvSpPr>
          <p:nvPr/>
        </p:nvSpPr>
        <p:spPr bwMode="auto">
          <a:xfrm>
            <a:off x="2935288" y="5334000"/>
            <a:ext cx="382587" cy="449263"/>
          </a:xfrm>
          <a:prstGeom prst="ellipse">
            <a:avLst/>
          </a:prstGeom>
          <a:solidFill>
            <a:srgbClr val="F7411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99347" name="TextBox 1"/>
          <p:cNvSpPr txBox="1">
            <a:spLocks noChangeArrowheads="1"/>
          </p:cNvSpPr>
          <p:nvPr/>
        </p:nvSpPr>
        <p:spPr bwMode="auto">
          <a:xfrm>
            <a:off x="2935288" y="1085850"/>
            <a:ext cx="5048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b="1"/>
              <a:t> 1</a:t>
            </a:r>
          </a:p>
        </p:txBody>
      </p:sp>
      <p:sp>
        <p:nvSpPr>
          <p:cNvPr id="99348" name="TextBox 30"/>
          <p:cNvSpPr txBox="1">
            <a:spLocks noChangeArrowheads="1"/>
          </p:cNvSpPr>
          <p:nvPr/>
        </p:nvSpPr>
        <p:spPr bwMode="auto">
          <a:xfrm>
            <a:off x="2787650" y="2290763"/>
            <a:ext cx="6524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1600" b="1"/>
              <a:t> 2</a:t>
            </a:r>
          </a:p>
        </p:txBody>
      </p:sp>
      <p:sp>
        <p:nvSpPr>
          <p:cNvPr id="99349" name="TextBox 31"/>
          <p:cNvSpPr txBox="1">
            <a:spLocks noChangeArrowheads="1"/>
          </p:cNvSpPr>
          <p:nvPr/>
        </p:nvSpPr>
        <p:spPr bwMode="auto">
          <a:xfrm>
            <a:off x="2787650" y="4057650"/>
            <a:ext cx="638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1600" b="1"/>
              <a:t> 3</a:t>
            </a:r>
          </a:p>
        </p:txBody>
      </p:sp>
      <p:sp>
        <p:nvSpPr>
          <p:cNvPr id="99350" name="TextBox 32"/>
          <p:cNvSpPr txBox="1">
            <a:spLocks noChangeArrowheads="1"/>
          </p:cNvSpPr>
          <p:nvPr/>
        </p:nvSpPr>
        <p:spPr bwMode="auto">
          <a:xfrm>
            <a:off x="2801938" y="5389563"/>
            <a:ext cx="638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1600" b="1"/>
              <a:t> 4</a:t>
            </a:r>
          </a:p>
        </p:txBody>
      </p:sp>
    </p:spTree>
  </p:cSld>
  <p:clrMapOvr>
    <a:masterClrMapping/>
  </p:clrMapOvr>
  <p:transition>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4"/>
          <p:cNvSpPr>
            <a:spLocks noChangeArrowheads="1"/>
          </p:cNvSpPr>
          <p:nvPr/>
        </p:nvSpPr>
        <p:spPr bwMode="auto">
          <a:xfrm>
            <a:off x="-46" y="1116281"/>
            <a:ext cx="9144000" cy="5741718"/>
          </a:xfrm>
          <a:prstGeom prst="rect">
            <a:avLst/>
          </a:prstGeom>
          <a:solidFill>
            <a:schemeClr val="tx1">
              <a:lumMod val="75000"/>
              <a:lumOff val="25000"/>
              <a:alpha val="95000"/>
            </a:schemeClr>
          </a:solidFill>
          <a:ln>
            <a:noFill/>
          </a:ln>
          <a:effectLst/>
        </p:spPr>
        <p:txBody>
          <a:bodyPr wrap="none" anchor="ctr"/>
          <a:lstStyle/>
          <a:p>
            <a:pPr>
              <a:defRPr/>
            </a:pPr>
            <a:endParaRPr lang="en-US" dirty="0"/>
          </a:p>
        </p:txBody>
      </p:sp>
      <p:sp>
        <p:nvSpPr>
          <p:cNvPr id="16394" name="Rectangle 23"/>
          <p:cNvSpPr>
            <a:spLocks noChangeArrowheads="1"/>
          </p:cNvSpPr>
          <p:nvPr/>
        </p:nvSpPr>
        <p:spPr bwMode="auto">
          <a:xfrm rot="5400000">
            <a:off x="1527716" y="1300108"/>
            <a:ext cx="1279815" cy="3650908"/>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6396" name="Rectangle 38"/>
          <p:cNvSpPr txBox="1">
            <a:spLocks noChangeArrowheads="1"/>
          </p:cNvSpPr>
          <p:nvPr/>
        </p:nvSpPr>
        <p:spPr bwMode="auto">
          <a:xfrm>
            <a:off x="185254" y="130832"/>
            <a:ext cx="8229600" cy="865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smtClean="0">
                <a:solidFill>
                  <a:srgbClr val="0076C0"/>
                </a:solidFill>
                <a:latin typeface="Myriad Web Pro" pitchFamily="34" charset="0"/>
              </a:rPr>
              <a:t>Rain Barrel Components</a:t>
            </a:r>
          </a:p>
          <a:p>
            <a:r>
              <a:rPr lang="en-US" altLang="en-US" sz="1800" b="1" dirty="0" smtClean="0">
                <a:solidFill>
                  <a:srgbClr val="0076C0"/>
                </a:solidFill>
                <a:latin typeface="Myriad Web Pro" pitchFamily="34" charset="0"/>
              </a:rPr>
              <a:t>	</a:t>
            </a:r>
            <a:r>
              <a:rPr lang="en-US" altLang="en-US" sz="1800" b="1" dirty="0" smtClean="0">
                <a:solidFill>
                  <a:srgbClr val="C00000"/>
                </a:solidFill>
                <a:latin typeface="Myriad Web Pro" pitchFamily="34" charset="0"/>
              </a:rPr>
              <a:t>Diverters are required for reimbursement!</a:t>
            </a:r>
            <a:endParaRPr lang="en-US" altLang="en-US" sz="1800" b="1" dirty="0">
              <a:solidFill>
                <a:srgbClr val="C00000"/>
              </a:solidFill>
              <a:latin typeface="Myriad Web Pro" pitchFamily="34" charset="0"/>
            </a:endParaRPr>
          </a:p>
        </p:txBody>
      </p:sp>
      <p:sp>
        <p:nvSpPr>
          <p:cNvPr id="16397" name="Rectangle 19"/>
          <p:cNvSpPr>
            <a:spLocks noChangeArrowheads="1"/>
          </p:cNvSpPr>
          <p:nvPr/>
        </p:nvSpPr>
        <p:spPr bwMode="auto">
          <a:xfrm>
            <a:off x="369628" y="2707459"/>
            <a:ext cx="362345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2400" b="1" dirty="0" smtClean="0">
                <a:solidFill>
                  <a:srgbClr val="FFFAC4"/>
                </a:solidFill>
                <a:latin typeface="Myriad Web Pro" pitchFamily="34" charset="0"/>
              </a:rPr>
              <a:t>Typical Rain Barrel Components</a:t>
            </a:r>
            <a:endParaRPr lang="en-US" altLang="en-US" sz="2400" b="1" dirty="0">
              <a:solidFill>
                <a:srgbClr val="FFFAC4"/>
              </a:solidFill>
              <a:latin typeface="Myriad Web Pro" pitchFamily="34" charset="0"/>
            </a:endParaRPr>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9074" y="1460948"/>
            <a:ext cx="4343400"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640278" y="3995648"/>
            <a:ext cx="3352800" cy="2616200"/>
          </a:xfrm>
          <a:prstGeom prst="rect">
            <a:avLst/>
          </a:prstGeom>
          <a:noFill/>
        </p:spPr>
        <p:txBody>
          <a:bodyPr>
            <a:spAutoFit/>
          </a:bodyPr>
          <a:lstStyle/>
          <a:p>
            <a:pPr marL="342900" indent="-342900" eaLnBrk="1" hangingPunct="1">
              <a:buFont typeface="Arial" panose="020B0604020202020204" pitchFamily="34" charset="0"/>
              <a:buChar char="•"/>
              <a:defRPr/>
            </a:pPr>
            <a:r>
              <a:rPr lang="en-US" sz="2000" dirty="0">
                <a:solidFill>
                  <a:srgbClr val="EFF1E1"/>
                </a:solidFill>
                <a:latin typeface="Arial" pitchFamily="34" charset="0"/>
                <a:cs typeface="Arial" panose="020B0604020202020204" pitchFamily="34" charset="0"/>
              </a:rPr>
              <a:t>Diverter</a:t>
            </a:r>
          </a:p>
          <a:p>
            <a:pPr marL="342900" indent="-342900" eaLnBrk="1" hangingPunct="1">
              <a:buFont typeface="Arial" panose="020B0604020202020204" pitchFamily="34" charset="0"/>
              <a:buChar char="•"/>
              <a:defRPr/>
            </a:pPr>
            <a:r>
              <a:rPr lang="en-US" sz="2000" dirty="0">
                <a:solidFill>
                  <a:srgbClr val="EFF1E1"/>
                </a:solidFill>
                <a:latin typeface="Arial" pitchFamily="34" charset="0"/>
                <a:cs typeface="Arial" panose="020B0604020202020204" pitchFamily="34" charset="0"/>
              </a:rPr>
              <a:t>2  Piece hole saw</a:t>
            </a:r>
          </a:p>
          <a:p>
            <a:pPr marL="342900" indent="-342900" eaLnBrk="1" hangingPunct="1">
              <a:buFont typeface="Arial" panose="020B0604020202020204" pitchFamily="34" charset="0"/>
              <a:buChar char="•"/>
              <a:defRPr/>
            </a:pPr>
            <a:r>
              <a:rPr lang="en-US" sz="2000" dirty="0">
                <a:solidFill>
                  <a:srgbClr val="EFF1E1"/>
                </a:solidFill>
                <a:latin typeface="Arial" pitchFamily="34" charset="0"/>
                <a:cs typeface="Arial" panose="020B0604020202020204" pitchFamily="34" charset="0"/>
              </a:rPr>
              <a:t>Fill hose</a:t>
            </a:r>
          </a:p>
          <a:p>
            <a:pPr marL="342900" indent="-342900" eaLnBrk="1" hangingPunct="1">
              <a:buFont typeface="Arial" panose="020B0604020202020204" pitchFamily="34" charset="0"/>
              <a:buChar char="•"/>
              <a:defRPr/>
            </a:pPr>
            <a:r>
              <a:rPr lang="en-US" sz="2000" dirty="0">
                <a:solidFill>
                  <a:srgbClr val="EFF1E1"/>
                </a:solidFill>
                <a:latin typeface="Arial" pitchFamily="34" charset="0"/>
                <a:cs typeface="Arial" panose="020B0604020202020204" pitchFamily="34" charset="0"/>
              </a:rPr>
              <a:t>Drain plug, cap, and seal</a:t>
            </a:r>
          </a:p>
          <a:p>
            <a:pPr marL="342900" indent="-342900" eaLnBrk="1" hangingPunct="1">
              <a:buFont typeface="Arial" panose="020B0604020202020204" pitchFamily="34" charset="0"/>
              <a:buChar char="•"/>
              <a:defRPr/>
            </a:pPr>
            <a:r>
              <a:rPr lang="en-US" sz="2000" dirty="0">
                <a:solidFill>
                  <a:srgbClr val="EFF1E1"/>
                </a:solidFill>
                <a:latin typeface="Arial" pitchFamily="34" charset="0"/>
                <a:cs typeface="Arial" panose="020B0604020202020204" pitchFamily="34" charset="0"/>
              </a:rPr>
              <a:t>Winterization hole cover</a:t>
            </a:r>
          </a:p>
          <a:p>
            <a:pPr marL="342900" indent="-342900" eaLnBrk="1" hangingPunct="1">
              <a:buFont typeface="Arial" panose="020B0604020202020204" pitchFamily="34" charset="0"/>
              <a:buChar char="•"/>
              <a:defRPr/>
            </a:pPr>
            <a:r>
              <a:rPr lang="en-US" sz="2000" dirty="0">
                <a:solidFill>
                  <a:srgbClr val="EFF1E1"/>
                </a:solidFill>
                <a:latin typeface="Arial" pitchFamily="34" charset="0"/>
                <a:cs typeface="Arial" panose="020B0604020202020204" pitchFamily="34" charset="0"/>
              </a:rPr>
              <a:t>Hose seal(s)</a:t>
            </a:r>
          </a:p>
          <a:p>
            <a:pPr marL="342900" indent="-342900" eaLnBrk="1" hangingPunct="1">
              <a:buFont typeface="Arial" panose="020B0604020202020204" pitchFamily="34" charset="0"/>
              <a:buChar char="•"/>
              <a:defRPr/>
            </a:pPr>
            <a:r>
              <a:rPr lang="en-US" sz="2000" dirty="0">
                <a:solidFill>
                  <a:srgbClr val="EFF1E1"/>
                </a:solidFill>
                <a:latin typeface="Arial" pitchFamily="34" charset="0"/>
                <a:cs typeface="Arial" panose="020B0604020202020204" pitchFamily="34" charset="0"/>
              </a:rPr>
              <a:t>Planter top filler</a:t>
            </a:r>
          </a:p>
          <a:p>
            <a:pPr algn="ctr" eaLnBrk="1" hangingPunct="1">
              <a:defRPr/>
            </a:pPr>
            <a:endParaRPr lang="en-US" sz="2400" dirty="0">
              <a:solidFill>
                <a:srgbClr val="EFF1E1"/>
              </a:solidFill>
              <a:latin typeface="Times New Roman" pitchFamily="18" charset="0"/>
            </a:endParaRPr>
          </a:p>
        </p:txBody>
      </p:sp>
      <p:sp>
        <p:nvSpPr>
          <p:cNvPr id="19" name="TextBox 18"/>
          <p:cNvSpPr txBox="1"/>
          <p:nvPr/>
        </p:nvSpPr>
        <p:spPr>
          <a:xfrm>
            <a:off x="-46" y="1472264"/>
            <a:ext cx="4572000" cy="1138773"/>
          </a:xfrm>
          <a:prstGeom prst="rect">
            <a:avLst/>
          </a:prstGeom>
          <a:noFill/>
        </p:spPr>
        <p:txBody>
          <a:bodyPr>
            <a:spAutoFit/>
          </a:bodyPr>
          <a:lstStyle/>
          <a:p>
            <a:pPr algn="ctr" eaLnBrk="1" hangingPunct="1">
              <a:defRPr/>
            </a:pPr>
            <a:r>
              <a:rPr lang="en-US" sz="2400" dirty="0" smtClean="0">
                <a:solidFill>
                  <a:srgbClr val="EFF1E1"/>
                </a:solidFill>
                <a:latin typeface="Arial" pitchFamily="34" charset="0"/>
                <a:cs typeface="Arial" panose="020B0604020202020204" pitchFamily="34" charset="0"/>
              </a:rPr>
              <a:t>Installation Directions </a:t>
            </a:r>
          </a:p>
          <a:p>
            <a:pPr algn="ctr" eaLnBrk="1" hangingPunct="1">
              <a:defRPr/>
            </a:pPr>
            <a:r>
              <a:rPr lang="en-US" sz="2000" dirty="0" smtClean="0">
                <a:solidFill>
                  <a:srgbClr val="EFF1E1"/>
                </a:solidFill>
                <a:latin typeface="Arial" pitchFamily="34" charset="0"/>
                <a:cs typeface="Arial" panose="020B0604020202020204" pitchFamily="34" charset="0"/>
              </a:rPr>
              <a:t>(</a:t>
            </a:r>
            <a:r>
              <a:rPr lang="en-US" sz="2000" strike="sngStrike" dirty="0">
                <a:solidFill>
                  <a:srgbClr val="EFF1E1"/>
                </a:solidFill>
                <a:latin typeface="Arial" pitchFamily="34" charset="0"/>
                <a:cs typeface="Arial" panose="020B0604020202020204" pitchFamily="34" charset="0"/>
              </a:rPr>
              <a:t>to disregard entirely</a:t>
            </a:r>
            <a:r>
              <a:rPr lang="en-US" sz="2000" dirty="0">
                <a:solidFill>
                  <a:srgbClr val="EFF1E1"/>
                </a:solidFill>
                <a:latin typeface="Arial" pitchFamily="34" charset="0"/>
                <a:cs typeface="Arial" panose="020B0604020202020204" pitchFamily="34" charset="0"/>
              </a:rPr>
              <a:t>)</a:t>
            </a:r>
          </a:p>
          <a:p>
            <a:pPr algn="ctr" eaLnBrk="1" hangingPunct="1">
              <a:defRPr/>
            </a:pPr>
            <a:endParaRPr lang="en-US" sz="2400" dirty="0">
              <a:solidFill>
                <a:srgbClr val="EFF1E1"/>
              </a:solidFill>
              <a:latin typeface="Arial" pitchFamily="34" charset="0"/>
              <a:cs typeface="Arial" panose="020B0604020202020204" pitchFamily="34" charset="0"/>
            </a:endParaRPr>
          </a:p>
        </p:txBody>
      </p:sp>
      <p:cxnSp>
        <p:nvCxnSpPr>
          <p:cNvPr id="20" name="Straight Arrow Connector 19"/>
          <p:cNvCxnSpPr/>
          <p:nvPr/>
        </p:nvCxnSpPr>
        <p:spPr bwMode="auto">
          <a:xfrm>
            <a:off x="3574473" y="2041650"/>
            <a:ext cx="1868581" cy="393238"/>
          </a:xfrm>
          <a:prstGeom prst="straightConnector1">
            <a:avLst/>
          </a:prstGeom>
          <a:ln>
            <a:headEnd type="none" w="med" len="med"/>
            <a:tailEnd type="arrow"/>
          </a:ln>
          <a:ex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493469783"/>
      </p:ext>
    </p:extLst>
  </p:cSld>
  <p:clrMapOvr>
    <a:masterClrMapping/>
  </p:clrMapOvr>
  <p:transition>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Oval 51"/>
          <p:cNvSpPr>
            <a:spLocks noChangeArrowheads="1"/>
          </p:cNvSpPr>
          <p:nvPr/>
        </p:nvSpPr>
        <p:spPr bwMode="auto">
          <a:xfrm>
            <a:off x="106363" y="5729288"/>
            <a:ext cx="279400" cy="266700"/>
          </a:xfrm>
          <a:prstGeom prst="ellipse">
            <a:avLst/>
          </a:pr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01379" name="Oval 51"/>
          <p:cNvSpPr>
            <a:spLocks noChangeArrowheads="1"/>
          </p:cNvSpPr>
          <p:nvPr/>
        </p:nvSpPr>
        <p:spPr bwMode="auto">
          <a:xfrm>
            <a:off x="69850" y="6419850"/>
            <a:ext cx="279400" cy="266700"/>
          </a:xfrm>
          <a:prstGeom prst="ellipse">
            <a:avLst/>
          </a:pr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5" name="Rectangle 24"/>
          <p:cNvSpPr>
            <a:spLocks noChangeArrowheads="1"/>
          </p:cNvSpPr>
          <p:nvPr/>
        </p:nvSpPr>
        <p:spPr bwMode="auto">
          <a:xfrm>
            <a:off x="0" y="790575"/>
            <a:ext cx="9144000" cy="6067425"/>
          </a:xfrm>
          <a:prstGeom prst="rect">
            <a:avLst/>
          </a:prstGeom>
          <a:solidFill>
            <a:schemeClr val="tx1">
              <a:lumMod val="75000"/>
              <a:lumOff val="25000"/>
            </a:schemeClr>
          </a:solidFill>
          <a:ln>
            <a:noFill/>
          </a:ln>
          <a:effectLst/>
        </p:spPr>
        <p:txBody>
          <a:bodyPr wrap="none" anchor="ctr"/>
          <a:lstStyle/>
          <a:p>
            <a:pPr>
              <a:defRPr/>
            </a:pPr>
            <a:endParaRPr lang="en-US" dirty="0"/>
          </a:p>
        </p:txBody>
      </p:sp>
      <p:sp>
        <p:nvSpPr>
          <p:cNvPr id="101381" name="Rectangle 23"/>
          <p:cNvSpPr>
            <a:spLocks noChangeArrowheads="1"/>
          </p:cNvSpPr>
          <p:nvPr/>
        </p:nvSpPr>
        <p:spPr bwMode="auto">
          <a:xfrm rot="5400000">
            <a:off x="4365625" y="-3597275"/>
            <a:ext cx="400050" cy="9156700"/>
          </a:xfrm>
          <a:prstGeom prst="rect">
            <a:avLst/>
          </a:prstGeom>
          <a:solidFill>
            <a:srgbClr val="FFFAC4"/>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01382" name="Rectangle 23"/>
          <p:cNvSpPr>
            <a:spLocks noChangeArrowheads="1"/>
          </p:cNvSpPr>
          <p:nvPr/>
        </p:nvSpPr>
        <p:spPr bwMode="auto">
          <a:xfrm rot="5400000">
            <a:off x="4365625" y="-2949575"/>
            <a:ext cx="400050" cy="9156700"/>
          </a:xfrm>
          <a:prstGeom prst="rect">
            <a:avLst/>
          </a:prstGeom>
          <a:solidFill>
            <a:srgbClr val="FFFAC4"/>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01383" name="Rectangle 18"/>
          <p:cNvSpPr>
            <a:spLocks noChangeArrowheads="1"/>
          </p:cNvSpPr>
          <p:nvPr/>
        </p:nvSpPr>
        <p:spPr bwMode="auto">
          <a:xfrm>
            <a:off x="-25400" y="781050"/>
            <a:ext cx="9156700"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2400" b="1">
                <a:solidFill>
                  <a:srgbClr val="0076C0"/>
                </a:solidFill>
                <a:latin typeface="Myriad Web Pro" pitchFamily="34" charset="0"/>
              </a:rPr>
              <a:t>Follow directions that are included</a:t>
            </a:r>
          </a:p>
        </p:txBody>
      </p:sp>
      <p:sp>
        <p:nvSpPr>
          <p:cNvPr id="101384" name="Rectangle 32"/>
          <p:cNvSpPr>
            <a:spLocks noChangeArrowheads="1"/>
          </p:cNvSpPr>
          <p:nvPr/>
        </p:nvSpPr>
        <p:spPr bwMode="auto">
          <a:xfrm>
            <a:off x="3175" y="1362075"/>
            <a:ext cx="9144000"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2400" b="1">
                <a:solidFill>
                  <a:srgbClr val="0076C0"/>
                </a:solidFill>
                <a:latin typeface="Myriad Web Pro" pitchFamily="34" charset="0"/>
              </a:rPr>
              <a:t>Always keep on a level surface</a:t>
            </a:r>
          </a:p>
        </p:txBody>
      </p:sp>
      <p:sp>
        <p:nvSpPr>
          <p:cNvPr id="101385" name="Rectangle 38"/>
          <p:cNvSpPr txBox="1">
            <a:spLocks noChangeArrowheads="1"/>
          </p:cNvSpPr>
          <p:nvPr/>
        </p:nvSpPr>
        <p:spPr bwMode="auto">
          <a:xfrm>
            <a:off x="468313" y="14605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a:solidFill>
                  <a:srgbClr val="0076C0"/>
                </a:solidFill>
                <a:latin typeface="Myriad Web Pro" pitchFamily="34" charset="0"/>
              </a:rPr>
              <a:t>Installation</a:t>
            </a:r>
          </a:p>
        </p:txBody>
      </p:sp>
      <p:sp>
        <p:nvSpPr>
          <p:cNvPr id="101386" name="Rectangle 18"/>
          <p:cNvSpPr>
            <a:spLocks noChangeArrowheads="1"/>
          </p:cNvSpPr>
          <p:nvPr/>
        </p:nvSpPr>
        <p:spPr bwMode="auto">
          <a:xfrm>
            <a:off x="14288" y="5694363"/>
            <a:ext cx="9132887" cy="1169987"/>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b="1">
                <a:solidFill>
                  <a:srgbClr val="FFFAC4"/>
                </a:solidFill>
                <a:latin typeface="Myriad Web Pro" pitchFamily="34" charset="0"/>
              </a:rPr>
              <a:t>      </a:t>
            </a:r>
            <a:r>
              <a:rPr lang="en-US" altLang="en-US" sz="1800" b="1">
                <a:solidFill>
                  <a:srgbClr val="FFFAC4"/>
                </a:solidFill>
                <a:latin typeface="Myriad Web Pro" pitchFamily="34" charset="0"/>
              </a:rPr>
              <a:t>The hole must be drilled at the correct height for diverter to work properly.</a:t>
            </a:r>
          </a:p>
          <a:p>
            <a:r>
              <a:rPr lang="en-US" altLang="en-US" sz="1800" b="1">
                <a:solidFill>
                  <a:srgbClr val="FFFAC4"/>
                </a:solidFill>
                <a:latin typeface="Myriad Web Pro" pitchFamily="34" charset="0"/>
              </a:rPr>
              <a:t>      If the hole is cut too low, the barrel will not fill.</a:t>
            </a:r>
          </a:p>
          <a:p>
            <a:r>
              <a:rPr lang="en-US" altLang="en-US" sz="1800" b="1">
                <a:solidFill>
                  <a:srgbClr val="FFFAC4"/>
                </a:solidFill>
                <a:latin typeface="Myriad Web Pro" pitchFamily="34" charset="0"/>
              </a:rPr>
              <a:t>      If the hole is cut too high, water will overflow from the barrel. </a:t>
            </a:r>
          </a:p>
          <a:p>
            <a:endParaRPr lang="en-US" altLang="en-US" sz="1600" b="1">
              <a:solidFill>
                <a:srgbClr val="FFFAC4"/>
              </a:solidFill>
              <a:latin typeface="Myriad Web Pro" pitchFamily="34" charset="0"/>
            </a:endParaRPr>
          </a:p>
        </p:txBody>
      </p:sp>
      <p:grpSp>
        <p:nvGrpSpPr>
          <p:cNvPr id="101387" name="Group 1"/>
          <p:cNvGrpSpPr>
            <a:grpSpLocks/>
          </p:cNvGrpSpPr>
          <p:nvPr/>
        </p:nvGrpSpPr>
        <p:grpSpPr bwMode="auto">
          <a:xfrm>
            <a:off x="106363" y="1835150"/>
            <a:ext cx="7632700" cy="4197350"/>
            <a:chOff x="106363" y="1835150"/>
            <a:chExt cx="7632700" cy="4197767"/>
          </a:xfrm>
        </p:grpSpPr>
        <p:pic>
          <p:nvPicPr>
            <p:cNvPr id="10139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4425" y="1835150"/>
              <a:ext cx="2814638" cy="3859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1393"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400" y="1862138"/>
              <a:ext cx="2794000" cy="3832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1394" name="Oval 51"/>
            <p:cNvSpPr>
              <a:spLocks noChangeArrowheads="1"/>
            </p:cNvSpPr>
            <p:nvPr/>
          </p:nvSpPr>
          <p:spPr bwMode="auto">
            <a:xfrm>
              <a:off x="1379538" y="1890713"/>
              <a:ext cx="279400" cy="266700"/>
            </a:xfrm>
            <a:prstGeom prst="ellipse">
              <a:avLst/>
            </a:pr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01395" name="Text Box 55"/>
            <p:cNvSpPr txBox="1">
              <a:spLocks noChangeArrowheads="1"/>
            </p:cNvSpPr>
            <p:nvPr/>
          </p:nvSpPr>
          <p:spPr bwMode="auto">
            <a:xfrm>
              <a:off x="1379538" y="1855788"/>
              <a:ext cx="361951"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pPr>
              <a:r>
                <a:rPr lang="en-US" altLang="en-US" sz="1600" b="1">
                  <a:latin typeface="Myriad Web Pro" pitchFamily="34" charset="0"/>
                </a:rPr>
                <a:t>1</a:t>
              </a:r>
            </a:p>
          </p:txBody>
        </p:sp>
        <p:sp>
          <p:nvSpPr>
            <p:cNvPr id="101396" name="Oval 52"/>
            <p:cNvSpPr>
              <a:spLocks noChangeArrowheads="1"/>
            </p:cNvSpPr>
            <p:nvPr/>
          </p:nvSpPr>
          <p:spPr bwMode="auto">
            <a:xfrm>
              <a:off x="4906963" y="1927225"/>
              <a:ext cx="279400" cy="266700"/>
            </a:xfrm>
            <a:prstGeom prst="ellipse">
              <a:avLst/>
            </a:pr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01397" name="Text Box 56"/>
            <p:cNvSpPr txBox="1">
              <a:spLocks noChangeArrowheads="1"/>
            </p:cNvSpPr>
            <p:nvPr/>
          </p:nvSpPr>
          <p:spPr bwMode="auto">
            <a:xfrm>
              <a:off x="4895850" y="1890713"/>
              <a:ext cx="725488"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pPr>
              <a:r>
                <a:rPr lang="en-US" altLang="en-US" sz="1600" b="1">
                  <a:latin typeface="Myriad Web Pro" pitchFamily="34" charset="0"/>
                </a:rPr>
                <a:t>2</a:t>
              </a:r>
            </a:p>
          </p:txBody>
        </p:sp>
        <p:sp>
          <p:nvSpPr>
            <p:cNvPr id="101398" name="Oval 53"/>
            <p:cNvSpPr>
              <a:spLocks noChangeArrowheads="1"/>
            </p:cNvSpPr>
            <p:nvPr/>
          </p:nvSpPr>
          <p:spPr bwMode="auto">
            <a:xfrm>
              <a:off x="4886325" y="3765550"/>
              <a:ext cx="279400" cy="266700"/>
            </a:xfrm>
            <a:prstGeom prst="ellipse">
              <a:avLst/>
            </a:pr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01399" name="Text Box 55"/>
            <p:cNvSpPr txBox="1">
              <a:spLocks noChangeArrowheads="1"/>
            </p:cNvSpPr>
            <p:nvPr/>
          </p:nvSpPr>
          <p:spPr bwMode="auto">
            <a:xfrm>
              <a:off x="106363" y="5694363"/>
              <a:ext cx="361951"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pPr>
              <a:r>
                <a:rPr lang="en-US" altLang="en-US" sz="1600" b="1">
                  <a:latin typeface="Myriad Web Pro" pitchFamily="34" charset="0"/>
                </a:rPr>
                <a:t>1</a:t>
              </a:r>
            </a:p>
          </p:txBody>
        </p:sp>
        <p:sp>
          <p:nvSpPr>
            <p:cNvPr id="101400" name="Text Box 57"/>
            <p:cNvSpPr txBox="1">
              <a:spLocks noChangeArrowheads="1"/>
            </p:cNvSpPr>
            <p:nvPr/>
          </p:nvSpPr>
          <p:spPr bwMode="auto">
            <a:xfrm>
              <a:off x="4872038" y="3738563"/>
              <a:ext cx="323851"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pPr>
              <a:r>
                <a:rPr lang="en-US" altLang="en-US" sz="1600" b="1">
                  <a:latin typeface="Myriad Web Pro" pitchFamily="34" charset="0"/>
                </a:rPr>
                <a:t>3</a:t>
              </a:r>
            </a:p>
          </p:txBody>
        </p:sp>
      </p:grpSp>
      <p:sp>
        <p:nvSpPr>
          <p:cNvPr id="101388" name="Text Box 56"/>
          <p:cNvSpPr txBox="1">
            <a:spLocks noChangeArrowheads="1"/>
          </p:cNvSpPr>
          <p:nvPr/>
        </p:nvSpPr>
        <p:spPr bwMode="auto">
          <a:xfrm>
            <a:off x="123825" y="5983288"/>
            <a:ext cx="361950"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pPr>
            <a:r>
              <a:rPr lang="en-US" altLang="en-US" sz="1600" b="1">
                <a:latin typeface="Myriad Web Pro" pitchFamily="34" charset="0"/>
              </a:rPr>
              <a:t>2</a:t>
            </a:r>
          </a:p>
        </p:txBody>
      </p:sp>
      <p:sp>
        <p:nvSpPr>
          <p:cNvPr id="101389" name="Text Box 57"/>
          <p:cNvSpPr txBox="1">
            <a:spLocks noChangeArrowheads="1"/>
          </p:cNvSpPr>
          <p:nvPr/>
        </p:nvSpPr>
        <p:spPr bwMode="auto">
          <a:xfrm>
            <a:off x="125413" y="6251575"/>
            <a:ext cx="323850"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pPr>
            <a:r>
              <a:rPr lang="en-US" altLang="en-US" sz="1600" b="1">
                <a:latin typeface="Myriad Web Pro" pitchFamily="34" charset="0"/>
              </a:rPr>
              <a:t>3</a:t>
            </a:r>
          </a:p>
        </p:txBody>
      </p:sp>
      <p:pic>
        <p:nvPicPr>
          <p:cNvPr id="101390" name="Picture 25" descr="C:\Documents and Settings\rpilewski\Desktop\12.png"/>
          <p:cNvPicPr>
            <a:picLocks noChangeAspect="1" noChangeArrowheads="1"/>
          </p:cNvPicPr>
          <p:nvPr/>
        </p:nvPicPr>
        <p:blipFill>
          <a:blip r:embed="rId5" cstate="print">
            <a:extLst>
              <a:ext uri="{28A0092B-C50C-407E-A947-70E740481C1C}">
                <a14:useLocalDpi xmlns:a14="http://schemas.microsoft.com/office/drawing/2010/main" val="0"/>
              </a:ext>
            </a:extLst>
          </a:blip>
          <a:srcRect l="21904" t="24995" r="20952" b="21027"/>
          <a:stretch>
            <a:fillRect/>
          </a:stretch>
        </p:blipFill>
        <p:spPr bwMode="auto">
          <a:xfrm>
            <a:off x="-12700" y="1830388"/>
            <a:ext cx="9159875"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2" name="Picture 18" descr="S:\District Projects &amp; Programs\GreenSpot Community Backyards (Rain Barrel)\Photos\Rain Barrel Photos\Rain Barrel P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19" y="1452116"/>
            <a:ext cx="3086099" cy="4114800"/>
          </a:xfrm>
          <a:prstGeom prst="rect">
            <a:avLst/>
          </a:prstGeom>
          <a:noFill/>
          <a:extLst>
            <a:ext uri="{909E8E84-426E-40DD-AFC4-6F175D3DCCD1}">
              <a14:hiddenFill xmlns:a14="http://schemas.microsoft.com/office/drawing/2010/main">
                <a:solidFill>
                  <a:srgbClr val="FFFFFF"/>
                </a:solidFill>
              </a14:hiddenFill>
            </a:ext>
          </a:extLst>
        </p:spPr>
      </p:pic>
      <p:sp>
        <p:nvSpPr>
          <p:cNvPr id="121858" name="Rectangle 38"/>
          <p:cNvSpPr txBox="1">
            <a:spLocks noChangeArrowheads="1"/>
          </p:cNvSpPr>
          <p:nvPr/>
        </p:nvSpPr>
        <p:spPr bwMode="auto">
          <a:xfrm>
            <a:off x="0" y="751549"/>
            <a:ext cx="9139238" cy="45720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3200" b="1" dirty="0" smtClean="0">
                <a:solidFill>
                  <a:srgbClr val="FFFAC4"/>
                </a:solidFill>
                <a:latin typeface="Myriad Web Pro" pitchFamily="34" charset="0"/>
              </a:rPr>
              <a:t>Which Rain Barrels Are OK?</a:t>
            </a:r>
            <a:endParaRPr lang="en-US" altLang="en-US" sz="1600" b="1" dirty="0">
              <a:solidFill>
                <a:srgbClr val="FFFAC4"/>
              </a:solidFill>
              <a:latin typeface="Myriad Web Pro" pitchFamily="34" charset="0"/>
            </a:endParaRPr>
          </a:p>
        </p:txBody>
      </p:sp>
      <p:sp>
        <p:nvSpPr>
          <p:cNvPr id="121859" name="Rectangle 38"/>
          <p:cNvSpPr txBox="1">
            <a:spLocks noChangeArrowheads="1"/>
          </p:cNvSpPr>
          <p:nvPr/>
        </p:nvSpPr>
        <p:spPr bwMode="auto">
          <a:xfrm>
            <a:off x="266699" y="149225"/>
            <a:ext cx="877645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200" b="1" dirty="0" smtClean="0">
                <a:solidFill>
                  <a:srgbClr val="0076C0"/>
                </a:solidFill>
                <a:latin typeface="Myriad Web Pro" pitchFamily="34" charset="0"/>
              </a:rPr>
              <a:t>Let’s See If You’ve Been Paying Attention…</a:t>
            </a:r>
            <a:endParaRPr lang="en-US" altLang="en-US" sz="3600" b="1" dirty="0">
              <a:solidFill>
                <a:srgbClr val="0076C0"/>
              </a:solidFill>
              <a:latin typeface="Myriad Web Pro" pitchFamily="34" charset="0"/>
            </a:endParaRPr>
          </a:p>
        </p:txBody>
      </p:sp>
      <p:sp>
        <p:nvSpPr>
          <p:cNvPr id="121862" name="AutoShape 8" descr="Image result for composters"/>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21863" name="AutoShape 10" descr="Image result for composters"/>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21871" name="Rectangle 38"/>
          <p:cNvSpPr txBox="1">
            <a:spLocks noChangeArrowheads="1"/>
          </p:cNvSpPr>
          <p:nvPr/>
        </p:nvSpPr>
        <p:spPr bwMode="auto">
          <a:xfrm>
            <a:off x="4763" y="1217166"/>
            <a:ext cx="9139237" cy="234950"/>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1200" b="1" dirty="0" smtClean="0">
                <a:solidFill>
                  <a:srgbClr val="FFFAC4"/>
                </a:solidFill>
                <a:latin typeface="Myriad Web Pro" pitchFamily="34" charset="0"/>
              </a:rPr>
              <a:t>Remember: Community Backyards will only reimburse closed-lid rain barrels on a flat surface, with a level diverter!</a:t>
            </a:r>
            <a:endParaRPr lang="en-US" altLang="en-US" sz="1200" b="1" dirty="0">
              <a:solidFill>
                <a:srgbClr val="FFFAC4"/>
              </a:solidFill>
              <a:latin typeface="Myriad Web Pro" pitchFamily="34" charset="0"/>
            </a:endParaRPr>
          </a:p>
        </p:txBody>
      </p:sp>
      <p:sp>
        <p:nvSpPr>
          <p:cNvPr id="121872" name="Rectangle 38"/>
          <p:cNvSpPr txBox="1">
            <a:spLocks noChangeArrowheads="1"/>
          </p:cNvSpPr>
          <p:nvPr/>
        </p:nvSpPr>
        <p:spPr bwMode="auto">
          <a:xfrm>
            <a:off x="88719" y="1217166"/>
            <a:ext cx="3571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2800" b="1" dirty="0">
                <a:solidFill>
                  <a:srgbClr val="FFFAC4"/>
                </a:solidFill>
                <a:latin typeface="Cambria Math" pitchFamily="18" charset="0"/>
                <a:ea typeface="Cambria Math" pitchFamily="18" charset="0"/>
                <a:cs typeface="Cambria Math" pitchFamily="18" charset="0"/>
              </a:rPr>
              <a:t>*</a:t>
            </a:r>
            <a:endParaRPr lang="en-US" altLang="en-US" sz="1100" b="1" dirty="0">
              <a:solidFill>
                <a:srgbClr val="FFFAC4"/>
              </a:solidFill>
              <a:latin typeface="Myriad Web Pro" pitchFamily="34" charset="0"/>
            </a:endParaRPr>
          </a:p>
        </p:txBody>
      </p:sp>
      <p:pic>
        <p:nvPicPr>
          <p:cNvPr id="1041" name="Picture 17" descr="S:\District Projects &amp; Programs\GreenSpot Community Backyards (Rain Barrel)\Photos\Photos of what NOT to do\RAIN BARREL PHOTO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3862" y="2710891"/>
            <a:ext cx="3048000" cy="40640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S:\District Projects &amp; Programs\GreenSpot Community Backyards (Rain Barrel)\Photos\Photos of what NOT to do\Cut divert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8637" y="1457120"/>
            <a:ext cx="2751774"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S:\District Projects &amp; Programs\GreenSpot Community Backyards (Rain Barrel)\Photos\Rain Barrel Photos\IMG_241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571" r="13606"/>
          <a:stretch/>
        </p:blipFill>
        <p:spPr bwMode="auto">
          <a:xfrm>
            <a:off x="5569527" y="2649866"/>
            <a:ext cx="3336966" cy="411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10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4"/>
          <p:cNvSpPr>
            <a:spLocks noChangeArrowheads="1"/>
          </p:cNvSpPr>
          <p:nvPr/>
        </p:nvSpPr>
        <p:spPr bwMode="auto">
          <a:xfrm>
            <a:off x="-46" y="900112"/>
            <a:ext cx="9144000" cy="5957887"/>
          </a:xfrm>
          <a:prstGeom prst="rect">
            <a:avLst/>
          </a:prstGeom>
          <a:solidFill>
            <a:schemeClr val="tx1">
              <a:lumMod val="75000"/>
              <a:lumOff val="25000"/>
              <a:alpha val="95000"/>
            </a:schemeClr>
          </a:solidFill>
          <a:ln>
            <a:noFill/>
          </a:ln>
          <a:effectLst/>
        </p:spPr>
        <p:txBody>
          <a:bodyPr wrap="none" anchor="ctr"/>
          <a:lstStyle/>
          <a:p>
            <a:pPr>
              <a:defRPr/>
            </a:pPr>
            <a:endParaRPr lang="en-US" dirty="0"/>
          </a:p>
        </p:txBody>
      </p:sp>
      <p:sp>
        <p:nvSpPr>
          <p:cNvPr id="16387" name="Rectangle 27"/>
          <p:cNvSpPr>
            <a:spLocks noChangeArrowheads="1"/>
          </p:cNvSpPr>
          <p:nvPr/>
        </p:nvSpPr>
        <p:spPr bwMode="auto">
          <a:xfrm>
            <a:off x="571500" y="1174750"/>
            <a:ext cx="7950200" cy="4930775"/>
          </a:xfrm>
          <a:prstGeom prst="rect">
            <a:avLst/>
          </a:prstGeom>
          <a:solidFill>
            <a:srgbClr val="FFFAC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pic>
        <p:nvPicPr>
          <p:cNvPr id="16388" name="Picture 15" descr="stand_swank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379"/>
          <a:stretch/>
        </p:blipFill>
        <p:spPr bwMode="auto">
          <a:xfrm>
            <a:off x="673101" y="1238250"/>
            <a:ext cx="1828800" cy="2600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3" descr="stand_barre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5594" y="1230719"/>
            <a:ext cx="1827548" cy="2567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371" r="24085"/>
          <a:stretch/>
        </p:blipFill>
        <p:spPr bwMode="auto">
          <a:xfrm>
            <a:off x="6574760" y="1267775"/>
            <a:ext cx="1845340" cy="253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463"/>
          <a:stretch/>
        </p:blipFill>
        <p:spPr bwMode="auto">
          <a:xfrm>
            <a:off x="6574760" y="3905251"/>
            <a:ext cx="1847088" cy="2130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9899" b="14175"/>
          <a:stretch/>
        </p:blipFill>
        <p:spPr bwMode="auto">
          <a:xfrm>
            <a:off x="4536329" y="3893642"/>
            <a:ext cx="1888380" cy="2142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Rectangle 23"/>
          <p:cNvSpPr>
            <a:spLocks noChangeArrowheads="1"/>
          </p:cNvSpPr>
          <p:nvPr/>
        </p:nvSpPr>
        <p:spPr bwMode="auto">
          <a:xfrm rot="5400000">
            <a:off x="2449712" y="4051133"/>
            <a:ext cx="2119311" cy="1827548"/>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6394" name="Rectangle 23"/>
          <p:cNvSpPr>
            <a:spLocks noChangeArrowheads="1"/>
          </p:cNvSpPr>
          <p:nvPr/>
        </p:nvSpPr>
        <p:spPr bwMode="auto">
          <a:xfrm rot="5400000">
            <a:off x="4206020" y="1579190"/>
            <a:ext cx="2559627" cy="1877748"/>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pic>
        <p:nvPicPr>
          <p:cNvPr id="16395" name="Picture 3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026" t="6551" r="33897"/>
          <a:stretch/>
        </p:blipFill>
        <p:spPr bwMode="auto">
          <a:xfrm>
            <a:off x="673101" y="3905251"/>
            <a:ext cx="1828800" cy="208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Rectangle 38"/>
          <p:cNvSpPr txBox="1">
            <a:spLocks noChangeArrowheads="1"/>
          </p:cNvSpPr>
          <p:nvPr/>
        </p:nvSpPr>
        <p:spPr bwMode="auto">
          <a:xfrm>
            <a:off x="425303" y="259434"/>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smtClean="0">
                <a:solidFill>
                  <a:srgbClr val="0076C0"/>
                </a:solidFill>
                <a:latin typeface="Myriad Web Pro" pitchFamily="34" charset="0"/>
              </a:rPr>
              <a:t>Consider Placement  </a:t>
            </a:r>
            <a:endParaRPr lang="en-US" altLang="en-US" sz="2000" b="1" dirty="0">
              <a:solidFill>
                <a:srgbClr val="0076C0"/>
              </a:solidFill>
              <a:latin typeface="Myriad Web Pro" pitchFamily="34" charset="0"/>
            </a:endParaRPr>
          </a:p>
        </p:txBody>
      </p:sp>
      <p:sp>
        <p:nvSpPr>
          <p:cNvPr id="16397" name="Rectangle 19"/>
          <p:cNvSpPr>
            <a:spLocks noChangeArrowheads="1"/>
          </p:cNvSpPr>
          <p:nvPr/>
        </p:nvSpPr>
        <p:spPr bwMode="auto">
          <a:xfrm>
            <a:off x="4461897" y="1677988"/>
            <a:ext cx="2038431"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2400" b="1" dirty="0">
                <a:solidFill>
                  <a:srgbClr val="FFFAC4"/>
                </a:solidFill>
                <a:latin typeface="Myriad Web Pro" pitchFamily="34" charset="0"/>
              </a:rPr>
              <a:t>Elevate </a:t>
            </a:r>
            <a:r>
              <a:rPr lang="en-US" altLang="en-US" sz="2400" b="1" dirty="0" smtClean="0">
                <a:solidFill>
                  <a:srgbClr val="FFFAC4"/>
                </a:solidFill>
                <a:latin typeface="Myriad Web Pro" pitchFamily="34" charset="0"/>
              </a:rPr>
              <a:t>slightly for </a:t>
            </a:r>
            <a:r>
              <a:rPr lang="en-US" altLang="en-US" sz="2400" b="1" dirty="0">
                <a:solidFill>
                  <a:srgbClr val="FFFAC4"/>
                </a:solidFill>
                <a:latin typeface="Myriad Web Pro" pitchFamily="34" charset="0"/>
              </a:rPr>
              <a:t>better water pressure</a:t>
            </a:r>
          </a:p>
        </p:txBody>
      </p:sp>
      <p:sp>
        <p:nvSpPr>
          <p:cNvPr id="16398" name="Rectangle 11"/>
          <p:cNvSpPr>
            <a:spLocks noGrp="1" noChangeArrowheads="1"/>
          </p:cNvSpPr>
          <p:nvPr>
            <p:ph type="title" idx="4294967295"/>
          </p:nvPr>
        </p:nvSpPr>
        <p:spPr bwMode="auto">
          <a:xfrm>
            <a:off x="2595593" y="4720786"/>
            <a:ext cx="1827213"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algn="ctr"/>
            <a:r>
              <a:rPr lang="en-US" altLang="en-US" sz="2800" dirty="0" smtClean="0">
                <a:solidFill>
                  <a:srgbClr val="0076C0"/>
                </a:solidFill>
                <a:latin typeface="Myriad Web Pro" pitchFamily="34" charset="0"/>
              </a:rPr>
              <a:t>Stands/</a:t>
            </a:r>
            <a:br>
              <a:rPr lang="en-US" altLang="en-US" sz="2800" dirty="0" smtClean="0">
                <a:solidFill>
                  <a:srgbClr val="0076C0"/>
                </a:solidFill>
                <a:latin typeface="Myriad Web Pro" pitchFamily="34" charset="0"/>
              </a:rPr>
            </a:br>
            <a:r>
              <a:rPr lang="en-US" altLang="en-US" sz="2800" dirty="0" smtClean="0">
                <a:solidFill>
                  <a:srgbClr val="0076C0"/>
                </a:solidFill>
                <a:latin typeface="Myriad Web Pro" pitchFamily="34" charset="0"/>
              </a:rPr>
              <a:t>Risers</a:t>
            </a:r>
          </a:p>
        </p:txBody>
      </p:sp>
    </p:spTree>
    <p:extLst>
      <p:ext uri="{BB962C8B-B14F-4D97-AF65-F5344CB8AC3E}">
        <p14:creationId xmlns:p14="http://schemas.microsoft.com/office/powerpoint/2010/main" val="138547911"/>
      </p:ext>
    </p:extLst>
  </p:cSld>
  <p:clrMapOvr>
    <a:masterClrMapping/>
  </p:clrMapOvr>
  <p:transition>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7"/>
          <p:cNvSpPr>
            <a:spLocks noChangeArrowheads="1"/>
          </p:cNvSpPr>
          <p:nvPr/>
        </p:nvSpPr>
        <p:spPr bwMode="auto">
          <a:xfrm>
            <a:off x="257616" y="712519"/>
            <a:ext cx="8578685" cy="5878285"/>
          </a:xfrm>
          <a:prstGeom prst="rect">
            <a:avLst/>
          </a:prstGeom>
          <a:solidFill>
            <a:srgbClr val="FFFAC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pic>
        <p:nvPicPr>
          <p:cNvPr id="16391" name="Picture 1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294" t="2606" b="211"/>
          <a:stretch/>
        </p:blipFill>
        <p:spPr bwMode="auto">
          <a:xfrm>
            <a:off x="552450" y="954509"/>
            <a:ext cx="3406741" cy="527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Rectangle 23"/>
          <p:cNvSpPr>
            <a:spLocks noChangeArrowheads="1"/>
          </p:cNvSpPr>
          <p:nvPr/>
        </p:nvSpPr>
        <p:spPr bwMode="auto">
          <a:xfrm rot="5400000">
            <a:off x="5424323" y="-31361"/>
            <a:ext cx="2119311" cy="4114803"/>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6396" name="Rectangle 38"/>
          <p:cNvSpPr txBox="1">
            <a:spLocks noChangeArrowheads="1"/>
          </p:cNvSpPr>
          <p:nvPr/>
        </p:nvSpPr>
        <p:spPr bwMode="auto">
          <a:xfrm>
            <a:off x="311781" y="196725"/>
            <a:ext cx="852452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smtClean="0">
                <a:solidFill>
                  <a:srgbClr val="0076C0"/>
                </a:solidFill>
                <a:latin typeface="Myriad Web Pro" pitchFamily="34" charset="0"/>
              </a:rPr>
              <a:t>Empty Your Barrel for Max Benefit</a:t>
            </a:r>
            <a:endParaRPr lang="en-US" altLang="en-US" sz="3500" b="1" dirty="0">
              <a:solidFill>
                <a:srgbClr val="0076C0"/>
              </a:solidFill>
              <a:latin typeface="Myriad Web Pro" pitchFamily="34" charset="0"/>
            </a:endParaRPr>
          </a:p>
        </p:txBody>
      </p:sp>
      <p:sp>
        <p:nvSpPr>
          <p:cNvPr id="16398" name="Rectangle 11"/>
          <p:cNvSpPr>
            <a:spLocks noGrp="1" noChangeArrowheads="1"/>
          </p:cNvSpPr>
          <p:nvPr>
            <p:ph type="title" idx="4294967295"/>
          </p:nvPr>
        </p:nvSpPr>
        <p:spPr bwMode="auto">
          <a:xfrm>
            <a:off x="4426581" y="1094971"/>
            <a:ext cx="4114800" cy="186213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a:r>
              <a:rPr lang="en-US" altLang="en-US" sz="2400" dirty="0" smtClean="0">
                <a:solidFill>
                  <a:schemeClr val="accent3"/>
                </a:solidFill>
                <a:latin typeface="Myriad Web Pro" pitchFamily="34" charset="0"/>
              </a:rPr>
              <a:t>Soaker Hose</a:t>
            </a:r>
            <a:r>
              <a:rPr lang="en-US" altLang="en-US" sz="2400" dirty="0" smtClean="0">
                <a:solidFill>
                  <a:srgbClr val="0076C0"/>
                </a:solidFill>
                <a:latin typeface="Myriad Web Pro" pitchFamily="34" charset="0"/>
              </a:rPr>
              <a:t/>
            </a:r>
            <a:br>
              <a:rPr lang="en-US" altLang="en-US" sz="2400" dirty="0" smtClean="0">
                <a:solidFill>
                  <a:srgbClr val="0076C0"/>
                </a:solidFill>
                <a:latin typeface="Myriad Web Pro" pitchFamily="34" charset="0"/>
              </a:rPr>
            </a:br>
            <a:endParaRPr lang="en-US" altLang="en-US" sz="1650" dirty="0" smtClean="0">
              <a:solidFill>
                <a:srgbClr val="0076C0"/>
              </a:solidFill>
              <a:latin typeface="Myriad Web Pro"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6581" y="3484923"/>
            <a:ext cx="4114800" cy="2743200"/>
          </a:xfrm>
          <a:prstGeom prst="rect">
            <a:avLst/>
          </a:prstGeom>
        </p:spPr>
      </p:pic>
    </p:spTree>
    <p:extLst>
      <p:ext uri="{BB962C8B-B14F-4D97-AF65-F5344CB8AC3E}">
        <p14:creationId xmlns:p14="http://schemas.microsoft.com/office/powerpoint/2010/main" val="3328589324"/>
      </p:ext>
    </p:extLst>
  </p:cSld>
  <p:clrMapOvr>
    <a:masterClrMapping/>
  </p:clrMapOvr>
  <p:transition>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4"/>
          <p:cNvSpPr>
            <a:spLocks noChangeArrowheads="1"/>
          </p:cNvSpPr>
          <p:nvPr/>
        </p:nvSpPr>
        <p:spPr bwMode="auto">
          <a:xfrm>
            <a:off x="-5440" y="1033759"/>
            <a:ext cx="9160101" cy="4010223"/>
          </a:xfrm>
          <a:prstGeom prst="rect">
            <a:avLst/>
          </a:prstGeom>
          <a:solidFill>
            <a:schemeClr val="tx1">
              <a:lumMod val="75000"/>
              <a:lumOff val="25000"/>
              <a:alpha val="95000"/>
            </a:schemeClr>
          </a:solidFill>
          <a:ln>
            <a:noFill/>
          </a:ln>
          <a:effectLst/>
        </p:spPr>
        <p:txBody>
          <a:bodyPr wrap="none" anchor="ctr"/>
          <a:lstStyle/>
          <a:p>
            <a:pPr>
              <a:defRPr/>
            </a:pPr>
            <a:endParaRPr lang="en-US" dirty="0"/>
          </a:p>
        </p:txBody>
      </p:sp>
      <p:sp>
        <p:nvSpPr>
          <p:cNvPr id="101382" name="Rectangle 23"/>
          <p:cNvSpPr>
            <a:spLocks noChangeArrowheads="1"/>
          </p:cNvSpPr>
          <p:nvPr/>
        </p:nvSpPr>
        <p:spPr bwMode="auto">
          <a:xfrm rot="5400000">
            <a:off x="701736" y="1430489"/>
            <a:ext cx="3346641" cy="4191975"/>
          </a:xfrm>
          <a:prstGeom prst="rect">
            <a:avLst/>
          </a:prstGeom>
          <a:solidFill>
            <a:srgbClr val="FFFAC4"/>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01385" name="Rectangle 38"/>
          <p:cNvSpPr txBox="1">
            <a:spLocks noChangeArrowheads="1"/>
          </p:cNvSpPr>
          <p:nvPr/>
        </p:nvSpPr>
        <p:spPr bwMode="auto">
          <a:xfrm>
            <a:off x="459810" y="5624465"/>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smtClean="0">
                <a:solidFill>
                  <a:srgbClr val="0076C0"/>
                </a:solidFill>
                <a:latin typeface="Myriad Web Pro" pitchFamily="34" charset="0"/>
              </a:rPr>
              <a:t>Rain Barrel Maintenance is Minimal</a:t>
            </a:r>
            <a:endParaRPr lang="en-US" altLang="en-US" sz="3500" b="1" dirty="0">
              <a:solidFill>
                <a:srgbClr val="0076C0"/>
              </a:solidFill>
              <a:latin typeface="Myriad Web Pro" pitchFamily="34" charset="0"/>
            </a:endParaRPr>
          </a:p>
        </p:txBody>
      </p:sp>
      <p:sp>
        <p:nvSpPr>
          <p:cNvPr id="25" name="Rectangle 3"/>
          <p:cNvSpPr txBox="1">
            <a:spLocks noChangeArrowheads="1"/>
          </p:cNvSpPr>
          <p:nvPr/>
        </p:nvSpPr>
        <p:spPr>
          <a:xfrm>
            <a:off x="279070" y="2032868"/>
            <a:ext cx="4191975" cy="3429000"/>
          </a:xfrm>
          <a:prstGeom prst="rect">
            <a:avLst/>
          </a:prstGeom>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eaLnBrk="1" hangingPunct="1">
              <a:lnSpc>
                <a:spcPct val="90000"/>
              </a:lnSpc>
              <a:spcBef>
                <a:spcPts val="0"/>
              </a:spcBef>
            </a:pPr>
            <a:r>
              <a:rPr lang="en-US" altLang="en-US" sz="2000" kern="0" dirty="0" smtClean="0">
                <a:solidFill>
                  <a:schemeClr val="tx2">
                    <a:lumMod val="95000"/>
                    <a:lumOff val="5000"/>
                  </a:schemeClr>
                </a:solidFill>
                <a:latin typeface="Myriad Web Pro"/>
              </a:rPr>
              <a:t>Check during first rain that it’s working properly</a:t>
            </a:r>
          </a:p>
          <a:p>
            <a:pPr eaLnBrk="1" hangingPunct="1">
              <a:lnSpc>
                <a:spcPct val="90000"/>
              </a:lnSpc>
              <a:spcBef>
                <a:spcPts val="0"/>
              </a:spcBef>
            </a:pPr>
            <a:endParaRPr lang="en-US" altLang="en-US" sz="2000" kern="0" dirty="0" smtClean="0">
              <a:solidFill>
                <a:schemeClr val="tx2">
                  <a:lumMod val="95000"/>
                  <a:lumOff val="5000"/>
                </a:schemeClr>
              </a:solidFill>
              <a:latin typeface="Myriad Web Pro"/>
            </a:endParaRPr>
          </a:p>
          <a:p>
            <a:pPr eaLnBrk="1" hangingPunct="1">
              <a:lnSpc>
                <a:spcPct val="90000"/>
              </a:lnSpc>
              <a:spcBef>
                <a:spcPts val="0"/>
              </a:spcBef>
            </a:pPr>
            <a:r>
              <a:rPr lang="en-US" altLang="en-US" sz="2000" kern="0" dirty="0" smtClean="0">
                <a:solidFill>
                  <a:schemeClr val="tx2">
                    <a:lumMod val="95000"/>
                    <a:lumOff val="5000"/>
                  </a:schemeClr>
                </a:solidFill>
                <a:latin typeface="Myriad Web Pro"/>
              </a:rPr>
              <a:t>Keep gutters cleaned regularly</a:t>
            </a:r>
          </a:p>
          <a:p>
            <a:pPr eaLnBrk="1" hangingPunct="1">
              <a:lnSpc>
                <a:spcPct val="90000"/>
              </a:lnSpc>
              <a:spcBef>
                <a:spcPts val="0"/>
              </a:spcBef>
            </a:pPr>
            <a:endParaRPr lang="en-US" altLang="en-US" sz="2000" kern="0" dirty="0" smtClean="0">
              <a:solidFill>
                <a:schemeClr val="tx2">
                  <a:lumMod val="95000"/>
                  <a:lumOff val="5000"/>
                </a:schemeClr>
              </a:solidFill>
              <a:latin typeface="Myriad Web Pro"/>
            </a:endParaRPr>
          </a:p>
          <a:p>
            <a:pPr eaLnBrk="1" hangingPunct="1">
              <a:lnSpc>
                <a:spcPct val="90000"/>
              </a:lnSpc>
              <a:spcBef>
                <a:spcPts val="0"/>
              </a:spcBef>
            </a:pPr>
            <a:r>
              <a:rPr lang="en-US" altLang="en-US" sz="2000" kern="0" dirty="0" smtClean="0">
                <a:solidFill>
                  <a:schemeClr val="tx2">
                    <a:lumMod val="95000"/>
                    <a:lumOff val="5000"/>
                  </a:schemeClr>
                </a:solidFill>
                <a:latin typeface="Myriad Web Pro"/>
              </a:rPr>
              <a:t>Use water &amp; drain rain barrel regularly  (once a week!)</a:t>
            </a:r>
          </a:p>
          <a:p>
            <a:pPr eaLnBrk="1" hangingPunct="1">
              <a:spcBef>
                <a:spcPts val="0"/>
              </a:spcBef>
            </a:pPr>
            <a:endParaRPr lang="en-US" altLang="en-US" sz="2000" kern="0" dirty="0" smtClean="0">
              <a:solidFill>
                <a:schemeClr val="tx2">
                  <a:lumMod val="95000"/>
                  <a:lumOff val="5000"/>
                </a:schemeClr>
              </a:solidFill>
              <a:latin typeface="Myriad Web Pro"/>
            </a:endParaRPr>
          </a:p>
          <a:p>
            <a:pPr eaLnBrk="1" hangingPunct="1">
              <a:lnSpc>
                <a:spcPct val="90000"/>
              </a:lnSpc>
              <a:spcBef>
                <a:spcPts val="0"/>
              </a:spcBef>
            </a:pPr>
            <a:r>
              <a:rPr lang="en-US" altLang="en-US" sz="2000" kern="0" dirty="0" smtClean="0">
                <a:solidFill>
                  <a:schemeClr val="tx2">
                    <a:lumMod val="95000"/>
                    <a:lumOff val="5000"/>
                  </a:schemeClr>
                </a:solidFill>
                <a:latin typeface="Myriad Web Pro"/>
              </a:rPr>
              <a:t>Store for the winter</a:t>
            </a:r>
          </a:p>
        </p:txBody>
      </p:sp>
      <p:pic>
        <p:nvPicPr>
          <p:cNvPr id="2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4667" y="1252652"/>
            <a:ext cx="4191000" cy="3429000"/>
          </a:xfrm>
          <a:prstGeom prst="rect">
            <a:avLst/>
          </a:prstGeom>
          <a:solidFill>
            <a:schemeClr val="tx1">
              <a:alpha val="21176"/>
            </a:schemeClr>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815197"/>
      </p:ext>
    </p:extLst>
  </p:cSld>
  <p:clrMapOvr>
    <a:masterClrMapping/>
  </p:clrMapOvr>
  <p:transition>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50" name="Picture 5" descr="RAINGARDEN_SECTION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33463"/>
            <a:ext cx="9144000"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31"/>
          <p:cNvSpPr>
            <a:spLocks noChangeArrowheads="1"/>
          </p:cNvSpPr>
          <p:nvPr/>
        </p:nvSpPr>
        <p:spPr bwMode="auto">
          <a:xfrm>
            <a:off x="0" y="5820255"/>
            <a:ext cx="914400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2000" b="1" dirty="0">
                <a:solidFill>
                  <a:srgbClr val="0076C0"/>
                </a:solidFill>
                <a:latin typeface="Myriad Web Pro" pitchFamily="34" charset="0"/>
              </a:rPr>
              <a:t>Rain gardens typically capture the first inch of rainfall. In central Ohio, we rarely receive more than this during a storm. This “first flush” is responsible for the majority of polluted runoff. </a:t>
            </a:r>
          </a:p>
        </p:txBody>
      </p:sp>
      <p:sp>
        <p:nvSpPr>
          <p:cNvPr id="104452" name="AutoShape 57"/>
          <p:cNvSpPr>
            <a:spLocks noChangeArrowheads="1"/>
          </p:cNvSpPr>
          <p:nvPr/>
        </p:nvSpPr>
        <p:spPr bwMode="auto">
          <a:xfrm rot="1580497">
            <a:off x="622300" y="1352550"/>
            <a:ext cx="563563" cy="1492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453" name="AutoShape 58"/>
          <p:cNvSpPr>
            <a:spLocks noChangeArrowheads="1"/>
          </p:cNvSpPr>
          <p:nvPr/>
        </p:nvSpPr>
        <p:spPr bwMode="auto">
          <a:xfrm rot="1580497">
            <a:off x="2006600" y="1949450"/>
            <a:ext cx="563563" cy="1492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454" name="AutoShape 59"/>
          <p:cNvSpPr>
            <a:spLocks noChangeArrowheads="1"/>
          </p:cNvSpPr>
          <p:nvPr/>
        </p:nvSpPr>
        <p:spPr bwMode="auto">
          <a:xfrm rot="10800000">
            <a:off x="1724025" y="3700463"/>
            <a:ext cx="563563" cy="1492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455" name="AutoShape 60"/>
          <p:cNvSpPr>
            <a:spLocks noChangeArrowheads="1"/>
          </p:cNvSpPr>
          <p:nvPr/>
        </p:nvSpPr>
        <p:spPr bwMode="auto">
          <a:xfrm>
            <a:off x="1876425" y="3700463"/>
            <a:ext cx="563563" cy="1492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456" name="AutoShape 61"/>
          <p:cNvSpPr>
            <a:spLocks noChangeArrowheads="1"/>
          </p:cNvSpPr>
          <p:nvPr/>
        </p:nvSpPr>
        <p:spPr bwMode="auto">
          <a:xfrm rot="5400000">
            <a:off x="2116932" y="4415631"/>
            <a:ext cx="563562" cy="1492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457" name="AutoShape 62"/>
          <p:cNvSpPr>
            <a:spLocks noChangeArrowheads="1"/>
          </p:cNvSpPr>
          <p:nvPr/>
        </p:nvSpPr>
        <p:spPr bwMode="auto">
          <a:xfrm>
            <a:off x="3438525" y="4810125"/>
            <a:ext cx="563563" cy="1492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458" name="AutoShape 63"/>
          <p:cNvSpPr>
            <a:spLocks noChangeArrowheads="1"/>
          </p:cNvSpPr>
          <p:nvPr/>
        </p:nvSpPr>
        <p:spPr bwMode="auto">
          <a:xfrm>
            <a:off x="7475538" y="4884738"/>
            <a:ext cx="563562" cy="1492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459" name="AutoShape 64"/>
          <p:cNvSpPr>
            <a:spLocks noChangeArrowheads="1"/>
          </p:cNvSpPr>
          <p:nvPr/>
        </p:nvSpPr>
        <p:spPr bwMode="auto">
          <a:xfrm rot="5400000">
            <a:off x="4569619" y="5242719"/>
            <a:ext cx="563563" cy="1492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460" name="Rectangle 38"/>
          <p:cNvSpPr txBox="1">
            <a:spLocks noChangeArrowheads="1"/>
          </p:cNvSpPr>
          <p:nvPr/>
        </p:nvSpPr>
        <p:spPr bwMode="auto">
          <a:xfrm>
            <a:off x="266700" y="134813"/>
            <a:ext cx="82296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a:solidFill>
                  <a:srgbClr val="0076C0"/>
                </a:solidFill>
                <a:latin typeface="Myriad Web Pro" pitchFamily="34" charset="0"/>
              </a:rPr>
              <a:t>Water Quality: Rain Barrel </a:t>
            </a:r>
          </a:p>
          <a:p>
            <a:r>
              <a:rPr lang="en-US" altLang="en-US" sz="3500" b="1" dirty="0">
                <a:solidFill>
                  <a:srgbClr val="0076C0"/>
                </a:solidFill>
                <a:latin typeface="Myriad Web Pro" pitchFamily="34" charset="0"/>
              </a:rPr>
              <a:t>&amp; Rain Garden </a:t>
            </a:r>
          </a:p>
        </p:txBody>
      </p:sp>
      <p:sp>
        <p:nvSpPr>
          <p:cNvPr id="104461" name="TextBox 1"/>
          <p:cNvSpPr txBox="1">
            <a:spLocks noChangeArrowheads="1"/>
          </p:cNvSpPr>
          <p:nvPr/>
        </p:nvSpPr>
        <p:spPr bwMode="auto">
          <a:xfrm>
            <a:off x="2906713" y="2024063"/>
            <a:ext cx="24558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a:t>You can use a rain barrel and divert the overflow to your rain garden! </a:t>
            </a:r>
          </a:p>
        </p:txBody>
      </p:sp>
    </p:spTree>
  </p:cSld>
  <p:clrMapOvr>
    <a:masterClrMapping/>
  </p:clrMapOvr>
  <p:transition>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l="8768"/>
          <a:stretch>
            <a:fillRect/>
          </a:stretch>
        </p:blipFill>
        <p:spPr bwMode="auto">
          <a:xfrm>
            <a:off x="0" y="2151063"/>
            <a:ext cx="2903538" cy="367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9091" name="Picture 3" descr="C:\Documents and Settings\rpilewski\Desktop\1.png"/>
          <p:cNvPicPr>
            <a:picLocks noChangeAspect="1" noChangeArrowheads="1"/>
          </p:cNvPicPr>
          <p:nvPr/>
        </p:nvPicPr>
        <p:blipFill>
          <a:blip r:embed="rId4" cstate="print">
            <a:extLst>
              <a:ext uri="{28A0092B-C50C-407E-A947-70E740481C1C}">
                <a14:useLocalDpi xmlns:a14="http://schemas.microsoft.com/office/drawing/2010/main" val="0"/>
              </a:ext>
            </a:extLst>
          </a:blip>
          <a:srcRect l="22943" t="94133" r="21738"/>
          <a:stretch>
            <a:fillRect/>
          </a:stretch>
        </p:blipFill>
        <p:spPr bwMode="auto">
          <a:xfrm>
            <a:off x="0" y="6318250"/>
            <a:ext cx="9144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10" descr="Compost 65-Gallon Bi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1013" y="2287588"/>
            <a:ext cx="310197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5" descr="S:\District Events\Fish and Tree Sale\Franklin SWCD Base Tree Sale Images\FSWCD Tree Sale Pictures\Plants\Trees and Shrubs\Cercis canadensis (redbud).JPG"/>
          <p:cNvPicPr>
            <a:picLocks noChangeAspect="1" noChangeArrowheads="1"/>
          </p:cNvPicPr>
          <p:nvPr/>
        </p:nvPicPr>
        <p:blipFill>
          <a:blip r:embed="rId6" cstate="print">
            <a:extLst>
              <a:ext uri="{28A0092B-C50C-407E-A947-70E740481C1C}">
                <a14:useLocalDpi xmlns:a14="http://schemas.microsoft.com/office/drawing/2010/main" val="0"/>
              </a:ext>
            </a:extLst>
          </a:blip>
          <a:srcRect l="18033" r="17723" b="2667"/>
          <a:stretch>
            <a:fillRect/>
          </a:stretch>
        </p:blipFill>
        <p:spPr bwMode="auto">
          <a:xfrm>
            <a:off x="6261812" y="2156936"/>
            <a:ext cx="2786291" cy="3164514"/>
          </a:xfrm>
          <a:prstGeom prst="rect">
            <a:avLst/>
          </a:prstGeom>
          <a:noFill/>
          <a:ln>
            <a:noFill/>
          </a:ln>
          <a:effectLst>
            <a:glow rad="127000">
              <a:schemeClr val="bg1"/>
            </a:glow>
            <a:softEdge rad="190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Oval 18"/>
          <p:cNvSpPr>
            <a:spLocks noChangeArrowheads="1"/>
          </p:cNvSpPr>
          <p:nvPr/>
        </p:nvSpPr>
        <p:spPr bwMode="auto">
          <a:xfrm>
            <a:off x="449263" y="5033963"/>
            <a:ext cx="2033587" cy="1141412"/>
          </a:xfrm>
          <a:prstGeom prst="ellipse">
            <a:avLst/>
          </a:prstGeom>
          <a:solidFill>
            <a:srgbClr val="0076C0">
              <a:alpha val="61176"/>
            </a:srgbClr>
          </a:solidFill>
          <a:ln w="9525" algn="ctr">
            <a:solidFill>
              <a:srgbClr val="000000"/>
            </a:solidFill>
            <a:round/>
            <a:headEnd/>
            <a:tailEnd/>
          </a:ln>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5" name="TextBox 4"/>
          <p:cNvSpPr txBox="1"/>
          <p:nvPr/>
        </p:nvSpPr>
        <p:spPr>
          <a:xfrm>
            <a:off x="695325" y="5286375"/>
            <a:ext cx="1543050" cy="585788"/>
          </a:xfrm>
          <a:prstGeom prst="rect">
            <a:avLst/>
          </a:prstGeom>
          <a:noFill/>
        </p:spPr>
        <p:txBody>
          <a:bodyPr>
            <a:spAutoFit/>
          </a:bodyPr>
          <a:lstStyle/>
          <a:p>
            <a:pPr algn="ctr">
              <a:defRPr/>
            </a:pPr>
            <a:r>
              <a:rPr lang="en-US" sz="1600" b="1" dirty="0">
                <a:solidFill>
                  <a:schemeClr val="bg1"/>
                </a:solidFill>
                <a:effectLst>
                  <a:outerShdw blurRad="38100" dist="38100" dir="2700000" algn="tl">
                    <a:srgbClr val="000000">
                      <a:alpha val="43137"/>
                    </a:srgbClr>
                  </a:outerShdw>
                </a:effectLst>
                <a:latin typeface="Myriad Web Pro"/>
              </a:rPr>
              <a:t>Rain barrel with diverter</a:t>
            </a:r>
          </a:p>
        </p:txBody>
      </p:sp>
      <p:sp>
        <p:nvSpPr>
          <p:cNvPr id="89096" name="Oval 18"/>
          <p:cNvSpPr>
            <a:spLocks noChangeArrowheads="1"/>
          </p:cNvSpPr>
          <p:nvPr/>
        </p:nvSpPr>
        <p:spPr bwMode="auto">
          <a:xfrm>
            <a:off x="3554413" y="5041900"/>
            <a:ext cx="2033587" cy="1141413"/>
          </a:xfrm>
          <a:prstGeom prst="ellipse">
            <a:avLst/>
          </a:prstGeom>
          <a:solidFill>
            <a:srgbClr val="0076C0">
              <a:alpha val="61176"/>
            </a:srgbClr>
          </a:solidFill>
          <a:ln w="9525" algn="ctr">
            <a:solidFill>
              <a:srgbClr val="000000"/>
            </a:solidFill>
            <a:round/>
            <a:headEnd/>
            <a:tailEnd/>
          </a:ln>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6" name="TextBox 15"/>
          <p:cNvSpPr txBox="1"/>
          <p:nvPr/>
        </p:nvSpPr>
        <p:spPr>
          <a:xfrm>
            <a:off x="3744913" y="5321300"/>
            <a:ext cx="1654175" cy="584200"/>
          </a:xfrm>
          <a:prstGeom prst="rect">
            <a:avLst/>
          </a:prstGeom>
          <a:noFill/>
        </p:spPr>
        <p:txBody>
          <a:bodyPr>
            <a:spAutoFit/>
          </a:bodyPr>
          <a:lstStyle/>
          <a:p>
            <a:pPr algn="ctr">
              <a:defRPr/>
            </a:pPr>
            <a:r>
              <a:rPr lang="en-US" sz="1600" b="1" dirty="0">
                <a:solidFill>
                  <a:schemeClr val="bg1"/>
                </a:solidFill>
                <a:effectLst>
                  <a:outerShdw blurRad="38100" dist="38100" dir="2700000" algn="tl">
                    <a:srgbClr val="000000">
                      <a:alpha val="43137"/>
                    </a:srgbClr>
                  </a:outerShdw>
                </a:effectLst>
                <a:latin typeface="Myriad Web Pro"/>
              </a:rPr>
              <a:t>Enclosed Composter</a:t>
            </a:r>
          </a:p>
        </p:txBody>
      </p:sp>
      <p:sp>
        <p:nvSpPr>
          <p:cNvPr id="89098" name="Oval 18"/>
          <p:cNvSpPr>
            <a:spLocks noChangeArrowheads="1"/>
          </p:cNvSpPr>
          <p:nvPr/>
        </p:nvSpPr>
        <p:spPr bwMode="auto">
          <a:xfrm>
            <a:off x="6638925" y="5008563"/>
            <a:ext cx="2033588" cy="1143000"/>
          </a:xfrm>
          <a:prstGeom prst="ellipse">
            <a:avLst/>
          </a:prstGeom>
          <a:solidFill>
            <a:srgbClr val="0076C0">
              <a:alpha val="61176"/>
            </a:srgbClr>
          </a:solidFill>
          <a:ln w="9525" algn="ctr">
            <a:solidFill>
              <a:srgbClr val="000000"/>
            </a:solidFill>
            <a:round/>
            <a:headEnd/>
            <a:tailEnd/>
          </a:ln>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8" name="TextBox 17"/>
          <p:cNvSpPr txBox="1"/>
          <p:nvPr/>
        </p:nvSpPr>
        <p:spPr>
          <a:xfrm>
            <a:off x="6664325" y="5300663"/>
            <a:ext cx="2008188" cy="584200"/>
          </a:xfrm>
          <a:prstGeom prst="rect">
            <a:avLst/>
          </a:prstGeom>
          <a:noFill/>
        </p:spPr>
        <p:txBody>
          <a:bodyPr>
            <a:spAutoFit/>
          </a:bodyPr>
          <a:lstStyle/>
          <a:p>
            <a:pPr algn="ctr">
              <a:defRPr/>
            </a:pPr>
            <a:r>
              <a:rPr lang="en-US" sz="1600" b="1" dirty="0">
                <a:solidFill>
                  <a:schemeClr val="bg1"/>
                </a:solidFill>
                <a:effectLst>
                  <a:outerShdw blurRad="38100" dist="38100" dir="2700000" algn="tl">
                    <a:srgbClr val="000000">
                      <a:alpha val="43137"/>
                    </a:srgbClr>
                  </a:outerShdw>
                </a:effectLst>
                <a:latin typeface="Myriad Web Pro"/>
              </a:rPr>
              <a:t>Native Perennials, Shrubs, and Trees</a:t>
            </a:r>
          </a:p>
        </p:txBody>
      </p:sp>
      <p:sp>
        <p:nvSpPr>
          <p:cNvPr id="17" name="Rectangle 16"/>
          <p:cNvSpPr/>
          <p:nvPr/>
        </p:nvSpPr>
        <p:spPr>
          <a:xfrm>
            <a:off x="416017" y="885561"/>
            <a:ext cx="8311965" cy="1200329"/>
          </a:xfrm>
          <a:prstGeom prst="rect">
            <a:avLst/>
          </a:prstGeom>
          <a:noFill/>
        </p:spPr>
        <p:txBody>
          <a:bodyPr wrap="square">
            <a:spAutoFit/>
          </a:bodyPr>
          <a:lstStyle/>
          <a:p>
            <a:pPr algn="ctr">
              <a:defRPr/>
            </a:pPr>
            <a:r>
              <a:rPr lang="en-US" sz="3600" b="1" dirty="0" smtClean="0">
                <a:ln w="18000">
                  <a:solidFill>
                    <a:schemeClr val="tx1">
                      <a:lumMod val="65000"/>
                      <a:lumOff val="35000"/>
                    </a:schemeClr>
                  </a:solidFill>
                  <a:prstDash val="solid"/>
                  <a:miter lim="800000"/>
                </a:ln>
                <a:solidFill>
                  <a:srgbClr val="0076C0"/>
                </a:solidFill>
                <a:latin typeface="Myriad Web Pro"/>
              </a:rPr>
              <a:t>Offering reimbursements on one of the eligible items below</a:t>
            </a:r>
            <a:endParaRPr lang="en-US" sz="3600" b="1" dirty="0">
              <a:ln w="18000">
                <a:solidFill>
                  <a:schemeClr val="tx1">
                    <a:lumMod val="65000"/>
                    <a:lumOff val="35000"/>
                  </a:schemeClr>
                </a:solidFill>
                <a:prstDash val="solid"/>
                <a:miter lim="800000"/>
              </a:ln>
              <a:solidFill>
                <a:srgbClr val="0076C0"/>
              </a:solidFill>
              <a:latin typeface="Myriad Web Pro"/>
            </a:endParaRPr>
          </a:p>
        </p:txBody>
      </p:sp>
      <p:sp>
        <p:nvSpPr>
          <p:cNvPr id="19" name="Rectangle 18"/>
          <p:cNvSpPr/>
          <p:nvPr/>
        </p:nvSpPr>
        <p:spPr>
          <a:xfrm>
            <a:off x="248644" y="181631"/>
            <a:ext cx="8645119" cy="646331"/>
          </a:xfrm>
          <a:prstGeom prst="rect">
            <a:avLst/>
          </a:prstGeom>
          <a:noFill/>
        </p:spPr>
        <p:txBody>
          <a:bodyPr wrap="square">
            <a:spAutoFit/>
          </a:bodyPr>
          <a:lstStyle/>
          <a:p>
            <a:pPr>
              <a:defRPr/>
            </a:pPr>
            <a:r>
              <a:rPr lang="en-US" sz="3600" b="1" dirty="0" smtClean="0">
                <a:ln w="18000">
                  <a:solidFill>
                    <a:schemeClr val="tx1">
                      <a:lumMod val="65000"/>
                      <a:lumOff val="35000"/>
                    </a:schemeClr>
                  </a:solidFill>
                  <a:prstDash val="solid"/>
                  <a:miter lim="800000"/>
                </a:ln>
                <a:solidFill>
                  <a:srgbClr val="6CB33F"/>
                </a:solidFill>
                <a:latin typeface="Myriad Web Pro"/>
              </a:rPr>
              <a:t>$how </a:t>
            </a:r>
            <a:r>
              <a:rPr lang="en-US" sz="3600" b="1" dirty="0">
                <a:ln w="18000">
                  <a:solidFill>
                    <a:schemeClr val="tx1">
                      <a:lumMod val="65000"/>
                      <a:lumOff val="35000"/>
                    </a:schemeClr>
                  </a:solidFill>
                  <a:prstDash val="solid"/>
                  <a:miter lim="800000"/>
                </a:ln>
                <a:solidFill>
                  <a:srgbClr val="6CB33F"/>
                </a:solidFill>
                <a:latin typeface="Myriad Web Pro"/>
              </a:rPr>
              <a:t>me the </a:t>
            </a:r>
            <a:r>
              <a:rPr lang="en-US" sz="3600" b="1" dirty="0" smtClean="0">
                <a:ln w="18000">
                  <a:solidFill>
                    <a:schemeClr val="tx1">
                      <a:lumMod val="65000"/>
                      <a:lumOff val="35000"/>
                    </a:schemeClr>
                  </a:solidFill>
                  <a:prstDash val="solid"/>
                  <a:miter lim="800000"/>
                </a:ln>
                <a:solidFill>
                  <a:srgbClr val="6CB33F"/>
                </a:solidFill>
                <a:latin typeface="Myriad Web Pro"/>
              </a:rPr>
              <a:t>money!!</a:t>
            </a:r>
            <a:endParaRPr lang="en-US" sz="3600" b="1" dirty="0">
              <a:ln w="18000">
                <a:solidFill>
                  <a:schemeClr val="tx1">
                    <a:lumMod val="65000"/>
                    <a:lumOff val="35000"/>
                  </a:schemeClr>
                </a:solidFill>
                <a:prstDash val="solid"/>
                <a:miter lim="800000"/>
              </a:ln>
              <a:solidFill>
                <a:srgbClr val="6CB33F"/>
              </a:solidFill>
              <a:latin typeface="Myriad Web Pro"/>
            </a:endParaRPr>
          </a:p>
        </p:txBody>
      </p:sp>
    </p:spTree>
  </p:cSld>
  <p:clrMapOvr>
    <a:masterClrMapping/>
  </p:clrMapOvr>
  <p:transition>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S:\District Projects &amp; Programs\Conservation Implementation\Backyard Conservation\1 - Sara's stuff\Sara's old RG projects\PICT05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38" y="25400"/>
            <a:ext cx="9177338"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p:cNvSpPr txBox="1">
            <a:spLocks noChangeArrowheads="1"/>
          </p:cNvSpPr>
          <p:nvPr/>
        </p:nvSpPr>
        <p:spPr>
          <a:xfrm>
            <a:off x="439738" y="1655763"/>
            <a:ext cx="8229600" cy="3581400"/>
          </a:xfrm>
          <a:prstGeom prst="rect">
            <a:avLst/>
          </a:prstGeom>
          <a:solidFill>
            <a:srgbClr val="0099CC">
              <a:alpha val="45098"/>
            </a:srgbClr>
          </a:solidFill>
        </p:spPr>
        <p:txBody>
          <a:bodyPr/>
          <a:lst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a:lstStyle>
          <a:p>
            <a:pPr marL="609600" indent="-609600" eaLnBrk="1" hangingPunct="1">
              <a:defRPr/>
            </a:pPr>
            <a:r>
              <a:rPr lang="en-US" sz="2800" dirty="0" smtClean="0">
                <a:cs typeface="Arial" panose="020B0604020202020204" pitchFamily="34" charset="0"/>
              </a:rPr>
              <a:t>Garden build within a shallow depression</a:t>
            </a:r>
          </a:p>
          <a:p>
            <a:pPr marL="0" indent="0" eaLnBrk="1" hangingPunct="1">
              <a:buFontTx/>
              <a:buNone/>
              <a:defRPr/>
            </a:pPr>
            <a:endParaRPr lang="en-US" sz="2800" dirty="0" smtClean="0">
              <a:cs typeface="Arial" panose="020B0604020202020204" pitchFamily="34" charset="0"/>
            </a:endParaRPr>
          </a:p>
          <a:p>
            <a:pPr marL="609600" indent="-609600" eaLnBrk="1" hangingPunct="1">
              <a:defRPr/>
            </a:pPr>
            <a:r>
              <a:rPr lang="en-US" sz="2800" dirty="0" smtClean="0">
                <a:cs typeface="Arial" panose="020B0604020202020204" pitchFamily="34" charset="0"/>
              </a:rPr>
              <a:t>Catches runoff from parking lots, driveways, downspouts, roads, lawns</a:t>
            </a:r>
          </a:p>
          <a:p>
            <a:pPr marL="609600" indent="-609600" eaLnBrk="1" hangingPunct="1">
              <a:defRPr/>
            </a:pPr>
            <a:endParaRPr lang="en-US" sz="2800" dirty="0" smtClean="0">
              <a:cs typeface="Arial" panose="020B0604020202020204" pitchFamily="34" charset="0"/>
            </a:endParaRPr>
          </a:p>
          <a:p>
            <a:pPr marL="609600" indent="-609600" eaLnBrk="1" hangingPunct="1">
              <a:defRPr/>
            </a:pPr>
            <a:r>
              <a:rPr lang="en-US" sz="2800" dirty="0" smtClean="0">
                <a:cs typeface="Arial" panose="020B0604020202020204" pitchFamily="34" charset="0"/>
              </a:rPr>
              <a:t>Water quality, unique landscape feature, habitat</a:t>
            </a:r>
          </a:p>
        </p:txBody>
      </p:sp>
      <p:sp>
        <p:nvSpPr>
          <p:cNvPr id="105476" name="Rectangle 2"/>
          <p:cNvSpPr txBox="1">
            <a:spLocks noChangeArrowheads="1"/>
          </p:cNvSpPr>
          <p:nvPr/>
        </p:nvSpPr>
        <p:spPr bwMode="auto">
          <a:xfrm>
            <a:off x="368300" y="788988"/>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4000" dirty="0">
                <a:solidFill>
                  <a:srgbClr val="FFFFFF"/>
                </a:solidFill>
                <a:latin typeface="Myriad Web Pro"/>
                <a:cs typeface="Arial" charset="0"/>
              </a:rPr>
              <a:t>What is a rain garden ?</a:t>
            </a:r>
          </a:p>
        </p:txBody>
      </p:sp>
      <p:sp>
        <p:nvSpPr>
          <p:cNvPr id="5" name="Rectangle 3"/>
          <p:cNvSpPr txBox="1">
            <a:spLocks noChangeArrowheads="1"/>
          </p:cNvSpPr>
          <p:nvPr/>
        </p:nvSpPr>
        <p:spPr>
          <a:xfrm>
            <a:off x="457200" y="1752600"/>
            <a:ext cx="8229600" cy="3810000"/>
          </a:xfrm>
          <a:prstGeom prst="rect">
            <a:avLst/>
          </a:prstGeom>
          <a:solidFill>
            <a:srgbClr val="00B050">
              <a:alpha val="45000"/>
            </a:srgbClr>
          </a:solidFill>
        </p:spPr>
        <p:txBody>
          <a:bodyPr/>
          <a:lst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a:lstStyle>
          <a:p>
            <a:pPr marL="609600" indent="-609600" eaLnBrk="1" hangingPunct="1">
              <a:defRPr/>
            </a:pPr>
            <a:r>
              <a:rPr lang="en-US" sz="2800" dirty="0" smtClean="0">
                <a:cs typeface="Arial" panose="020B0604020202020204" pitchFamily="34" charset="0"/>
              </a:rPr>
              <a:t>Does not make rain</a:t>
            </a:r>
          </a:p>
          <a:p>
            <a:pPr marL="0" indent="0" eaLnBrk="1" hangingPunct="1">
              <a:buFontTx/>
              <a:buNone/>
              <a:defRPr/>
            </a:pPr>
            <a:endParaRPr lang="en-US" sz="2800" dirty="0" smtClean="0">
              <a:cs typeface="Arial" panose="020B0604020202020204" pitchFamily="34" charset="0"/>
            </a:endParaRPr>
          </a:p>
          <a:p>
            <a:pPr marL="609600" indent="-609600" eaLnBrk="1" hangingPunct="1">
              <a:defRPr/>
            </a:pPr>
            <a:r>
              <a:rPr lang="en-US" sz="2800" dirty="0" smtClean="0">
                <a:cs typeface="Arial" panose="020B0604020202020204" pitchFamily="34" charset="0"/>
              </a:rPr>
              <a:t>Is not a pond or water feature</a:t>
            </a:r>
          </a:p>
          <a:p>
            <a:pPr marL="609600" indent="-609600" eaLnBrk="1" hangingPunct="1">
              <a:defRPr/>
            </a:pPr>
            <a:endParaRPr lang="en-US" sz="2800" dirty="0" smtClean="0">
              <a:cs typeface="Arial" panose="020B0604020202020204" pitchFamily="34" charset="0"/>
            </a:endParaRPr>
          </a:p>
          <a:p>
            <a:pPr marL="609600" indent="-609600" eaLnBrk="1" hangingPunct="1">
              <a:defRPr/>
            </a:pPr>
            <a:r>
              <a:rPr lang="en-US" sz="2800" dirty="0" smtClean="0">
                <a:cs typeface="Arial" panose="020B0604020202020204" pitchFamily="34" charset="0"/>
              </a:rPr>
              <a:t>Does not breed mosquitoes</a:t>
            </a:r>
          </a:p>
          <a:p>
            <a:pPr marL="609600" indent="-609600" eaLnBrk="1" hangingPunct="1">
              <a:defRPr/>
            </a:pPr>
            <a:endParaRPr lang="en-US" sz="2800" dirty="0" smtClean="0">
              <a:cs typeface="Arial" panose="020B0604020202020204" pitchFamily="34" charset="0"/>
            </a:endParaRPr>
          </a:p>
          <a:p>
            <a:pPr marL="609600" indent="-609600" eaLnBrk="1" hangingPunct="1">
              <a:defRPr/>
            </a:pPr>
            <a:r>
              <a:rPr lang="en-US" sz="2800" dirty="0" smtClean="0">
                <a:cs typeface="Arial" panose="020B0604020202020204" pitchFamily="34" charset="0"/>
              </a:rPr>
              <a:t>Doesn’t solve drainage problems </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9"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0-ppt_w/2"/>
                                          </p:val>
                                        </p:tav>
                                      </p:tavLst>
                                    </p:anim>
                                    <p:anim calcmode="lin" valueType="num">
                                      <p:cBhvr additive="base">
                                        <p:cTn id="7" dur="500"/>
                                        <p:tgtEl>
                                          <p:spTgt spid="2"/>
                                        </p:tgtEl>
                                        <p:attrNameLst>
                                          <p:attrName>ppt_y</p:attrName>
                                        </p:attrNameLst>
                                      </p:cBhvr>
                                      <p:tavLst>
                                        <p:tav tm="0">
                                          <p:val>
                                            <p:strVal val="ppt_y"/>
                                          </p:val>
                                        </p:tav>
                                        <p:tav tm="100000">
                                          <p:val>
                                            <p:strVal val="0-ppt_h/2"/>
                                          </p:val>
                                        </p:tav>
                                      </p:tavLst>
                                    </p:anim>
                                    <p:set>
                                      <p:cBhvr>
                                        <p:cTn id="8" dur="1" fill="hold">
                                          <p:stCondLst>
                                            <p:cond delay="499"/>
                                          </p:stCondLst>
                                        </p:cTn>
                                        <p:tgtEl>
                                          <p:spTgt spid="2"/>
                                        </p:tgtEl>
                                        <p:attrNameLst>
                                          <p:attrName>style.visibility</p:attrName>
                                        </p:attrNameLst>
                                      </p:cBhvr>
                                      <p:to>
                                        <p:strVal val="hidden"/>
                                      </p:to>
                                    </p:set>
                                  </p:childTnLst>
                                </p:cTn>
                              </p:par>
                              <p:par>
                                <p:cTn id="9" presetID="14" presetClass="entr" presetSubtype="1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8" name="Rectangle 31"/>
          <p:cNvSpPr>
            <a:spLocks noChangeArrowheads="1"/>
          </p:cNvSpPr>
          <p:nvPr/>
        </p:nvSpPr>
        <p:spPr bwMode="auto">
          <a:xfrm>
            <a:off x="0" y="6005607"/>
            <a:ext cx="914400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b="1" dirty="0">
                <a:solidFill>
                  <a:srgbClr val="0076C0"/>
                </a:solidFill>
                <a:latin typeface="Myriad Web Pro" pitchFamily="34" charset="0"/>
              </a:rPr>
              <a:t>Rain gardens come in all shapes and sizes, and can incorporate perennials, shrubs, and grasses. They can be “wild” looking, more formal, and can be planted in sun or shade using native and non-native plants. </a:t>
            </a:r>
          </a:p>
        </p:txBody>
      </p:sp>
      <p:sp>
        <p:nvSpPr>
          <p:cNvPr id="106499" name="Rectangle 38"/>
          <p:cNvSpPr txBox="1">
            <a:spLocks noChangeArrowheads="1"/>
          </p:cNvSpPr>
          <p:nvPr/>
        </p:nvSpPr>
        <p:spPr bwMode="auto">
          <a:xfrm>
            <a:off x="266700" y="149225"/>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200" b="1" dirty="0">
                <a:solidFill>
                  <a:srgbClr val="0076C0"/>
                </a:solidFill>
                <a:latin typeface="Myriad Web Pro" pitchFamily="34" charset="0"/>
              </a:rPr>
              <a:t>Water Quality: Rain Garden</a:t>
            </a:r>
          </a:p>
        </p:txBody>
      </p:sp>
      <p:sp>
        <p:nvSpPr>
          <p:cNvPr id="106502" name="AutoShape 2" descr="Gahanna sites 028.jpg (4608×2592)"/>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pic>
        <p:nvPicPr>
          <p:cNvPr id="21513" name="Picture 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25680" y="739877"/>
            <a:ext cx="4032665" cy="30244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491" name="Picture 11" descr="S:\District Projects &amp; Programs\Rain Gardens and Gardening for Clean Water\Pictures\Good pics of RG\Picture 05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7852" y="3131812"/>
            <a:ext cx="3814954" cy="2740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15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288" y="739875"/>
            <a:ext cx="4520852" cy="25435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1516" name="Picture 12" descr="S:\District Projects &amp; Programs\Rain Gardens and Gardening for Clean Water\Pictures\Rain garden photos to email when requested\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753"/>
          <a:stretch/>
        </p:blipFill>
        <p:spPr bwMode="auto">
          <a:xfrm>
            <a:off x="874532" y="3398292"/>
            <a:ext cx="3305188" cy="2211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ransition>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5" descr="dry streambed leading to gard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575" y="2141538"/>
            <a:ext cx="3810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p:cNvSpPr txBox="1">
            <a:spLocks noChangeArrowheads="1"/>
          </p:cNvSpPr>
          <p:nvPr/>
        </p:nvSpPr>
        <p:spPr bwMode="auto">
          <a:xfrm>
            <a:off x="0" y="242887"/>
            <a:ext cx="7159107" cy="1432921"/>
          </a:xfrm>
          <a:prstGeom prst="rect">
            <a:avLst/>
          </a:prstGeom>
          <a:solidFill>
            <a:schemeClr val="tx2">
              <a:lumMod val="90000"/>
              <a:alpha val="86000"/>
            </a:schemeClr>
          </a:solidFill>
          <a:ln>
            <a:noFill/>
          </a:ln>
          <a:scene3d>
            <a:camera prst="orthographicFront"/>
            <a:lightRig rig="threePt" dir="t"/>
          </a:scene3d>
          <a:sp3d>
            <a:bevelB w="165100" prst="coolSlant"/>
          </a:sp3d>
          <a:extLst/>
        </p:spPr>
        <p:txBody>
          <a:bodyPr/>
          <a:lst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a:lstStyle>
          <a:p>
            <a:pPr marL="0" indent="0" eaLnBrk="1" hangingPunct="1">
              <a:buFontTx/>
              <a:buNone/>
              <a:defRPr/>
            </a:pPr>
            <a:r>
              <a:rPr lang="en-US" altLang="en-US" sz="2800" b="1" dirty="0" smtClean="0">
                <a:solidFill>
                  <a:srgbClr val="2D2DB9">
                    <a:lumMod val="75000"/>
                  </a:srgbClr>
                </a:solidFill>
                <a:latin typeface="Arial" panose="020B0604020202020204" pitchFamily="34" charset="0"/>
                <a:cs typeface="Arial" panose="020B0604020202020204" pitchFamily="34" charset="0"/>
              </a:rPr>
              <a:t>Getting Water to Your Garden </a:t>
            </a:r>
          </a:p>
          <a:p>
            <a:pPr marL="0" indent="0" eaLnBrk="1" hangingPunct="1">
              <a:buFontTx/>
              <a:buNone/>
              <a:defRPr/>
            </a:pPr>
            <a:r>
              <a:rPr lang="en-US" altLang="en-US" sz="2400" i="1" dirty="0" smtClean="0">
                <a:solidFill>
                  <a:srgbClr val="2D2DB9">
                    <a:lumMod val="75000"/>
                  </a:srgbClr>
                </a:solidFill>
                <a:latin typeface="Arial" panose="020B0604020202020204" pitchFamily="34" charset="0"/>
                <a:cs typeface="Arial" panose="020B0604020202020204" pitchFamily="34" charset="0"/>
              </a:rPr>
              <a:t>Directly from roof downspout: </a:t>
            </a:r>
          </a:p>
          <a:p>
            <a:pPr marL="0" indent="0" eaLnBrk="1" hangingPunct="1">
              <a:buFontTx/>
              <a:buNone/>
              <a:defRPr/>
            </a:pPr>
            <a:r>
              <a:rPr lang="en-US" altLang="en-US" sz="2400" i="1" dirty="0" smtClean="0">
                <a:solidFill>
                  <a:srgbClr val="2D2DB9">
                    <a:lumMod val="75000"/>
                  </a:srgbClr>
                </a:solidFill>
                <a:latin typeface="Arial" panose="020B0604020202020204" pitchFamily="34" charset="0"/>
                <a:cs typeface="Arial" panose="020B0604020202020204" pitchFamily="34" charset="0"/>
              </a:rPr>
              <a:t>above surface or find &amp; intercept lateral  </a:t>
            </a:r>
            <a:endParaRPr lang="en-US" altLang="en-US" sz="2400" i="1" dirty="0">
              <a:solidFill>
                <a:srgbClr val="2D2DB9">
                  <a:lumMod val="75000"/>
                </a:srgbClr>
              </a:solidFill>
              <a:latin typeface="Arial" panose="020B0604020202020204" pitchFamily="34" charset="0"/>
              <a:cs typeface="Arial" panose="020B0604020202020204" pitchFamily="34" charset="0"/>
            </a:endParaRPr>
          </a:p>
        </p:txBody>
      </p:sp>
      <p:pic>
        <p:nvPicPr>
          <p:cNvPr id="107526" name="Picture 2" descr="S:\District Projects &amp; Programs\Rain Gardens and Gardening for Clean Water\Pictures\Getting water to rain gardens photos\mccorkle_gard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4988" y="2133600"/>
            <a:ext cx="43703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2141538"/>
            <a:ext cx="5718175" cy="428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10" descr="getting water to the garden with arrows"/>
          <p:cNvPicPr>
            <a:picLocks noChangeAspect="1" noChangeArrowheads="1"/>
          </p:cNvPicPr>
          <p:nvPr/>
        </p:nvPicPr>
        <p:blipFill>
          <a:blip r:embed="rId6" cstate="print">
            <a:extLst/>
          </a:blip>
          <a:srcRect/>
          <a:stretch>
            <a:fillRect/>
          </a:stretch>
        </p:blipFill>
        <p:spPr bwMode="auto">
          <a:xfrm>
            <a:off x="5695677" y="4046538"/>
            <a:ext cx="3124200" cy="23431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grpSp>
        <p:nvGrpSpPr>
          <p:cNvPr id="3" name="Group 1"/>
          <p:cNvGrpSpPr>
            <a:grpSpLocks/>
          </p:cNvGrpSpPr>
          <p:nvPr/>
        </p:nvGrpSpPr>
        <p:grpSpPr bwMode="auto">
          <a:xfrm>
            <a:off x="681038" y="2824163"/>
            <a:ext cx="8047037" cy="4002087"/>
            <a:chOff x="944563" y="7315200"/>
            <a:chExt cx="8047037" cy="4003040"/>
          </a:xfrm>
        </p:grpSpPr>
        <p:pic>
          <p:nvPicPr>
            <p:cNvPr id="4" name="Picture 3"/>
            <p:cNvPicPr>
              <a:picLocks noChangeAspect="1"/>
            </p:cNvPicPr>
            <p:nvPr/>
          </p:nvPicPr>
          <p:blipFill>
            <a:blip r:embed="rId7" cstate="print">
              <a:extLst/>
            </a:blip>
            <a:stretch>
              <a:fillRect/>
            </a:stretch>
          </p:blipFill>
          <p:spPr>
            <a:xfrm>
              <a:off x="3733800" y="7315200"/>
              <a:ext cx="5257800" cy="4003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07533" name="Group 6"/>
            <p:cNvGrpSpPr>
              <a:grpSpLocks/>
            </p:cNvGrpSpPr>
            <p:nvPr/>
          </p:nvGrpSpPr>
          <p:grpSpPr bwMode="auto">
            <a:xfrm>
              <a:off x="944563" y="7778852"/>
              <a:ext cx="4208462" cy="3075936"/>
              <a:chOff x="944563" y="7779447"/>
              <a:chExt cx="4208462" cy="3076575"/>
            </a:xfrm>
          </p:grpSpPr>
          <p:pic>
            <p:nvPicPr>
              <p:cNvPr id="107534"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7779447"/>
                <a:ext cx="385762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5" name="TextBox 5"/>
              <p:cNvSpPr txBox="1">
                <a:spLocks noChangeArrowheads="1"/>
              </p:cNvSpPr>
              <p:nvPr/>
            </p:nvSpPr>
            <p:spPr bwMode="auto">
              <a:xfrm>
                <a:off x="944563" y="7815639"/>
                <a:ext cx="3857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2400" b="1">
                    <a:solidFill>
                      <a:srgbClr val="FDFCC7"/>
                    </a:solidFill>
                    <a:latin typeface="Times New Roman" pitchFamily="18" charset="0"/>
                  </a:rPr>
                  <a:t>Pop-up drain emitter</a:t>
                </a:r>
              </a:p>
            </p:txBody>
          </p:sp>
        </p:gr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altLang="en-US" dirty="0" smtClean="0">
                <a:latin typeface="Myriad Web Pro"/>
                <a:cs typeface="Arial" charset="0"/>
              </a:rPr>
              <a:t>Design</a:t>
            </a:r>
          </a:p>
        </p:txBody>
      </p:sp>
      <p:sp>
        <p:nvSpPr>
          <p:cNvPr id="2" name="TextBox 1"/>
          <p:cNvSpPr txBox="1"/>
          <p:nvPr/>
        </p:nvSpPr>
        <p:spPr>
          <a:xfrm>
            <a:off x="748888" y="6421091"/>
            <a:ext cx="7874823" cy="307777"/>
          </a:xfrm>
          <a:prstGeom prst="rect">
            <a:avLst/>
          </a:prstGeom>
          <a:noFill/>
        </p:spPr>
        <p:txBody>
          <a:bodyPr wrap="square" rtlCol="0">
            <a:spAutoFit/>
          </a:bodyPr>
          <a:lstStyle/>
          <a:p>
            <a:r>
              <a:rPr lang="en-US" b="1" dirty="0" smtClean="0"/>
              <a:t>Illustrations courtesy of </a:t>
            </a:r>
            <a:r>
              <a:rPr lang="en-US" b="1" i="1" dirty="0"/>
              <a:t>The Blue Thumb Guide to Rain </a:t>
            </a:r>
            <a:r>
              <a:rPr lang="en-US" b="1" i="1" dirty="0" smtClean="0"/>
              <a:t>Gardens,</a:t>
            </a:r>
            <a:r>
              <a:rPr lang="en-US" b="1" dirty="0" smtClean="0"/>
              <a:t> used with permission</a:t>
            </a:r>
            <a:endParaRPr lang="en-US" b="1" dirty="0"/>
          </a:p>
        </p:txBody>
      </p:sp>
      <p:grpSp>
        <p:nvGrpSpPr>
          <p:cNvPr id="3" name="Group 2"/>
          <p:cNvGrpSpPr/>
          <p:nvPr/>
        </p:nvGrpSpPr>
        <p:grpSpPr>
          <a:xfrm>
            <a:off x="609599" y="961610"/>
            <a:ext cx="8153400" cy="5358237"/>
            <a:chOff x="609599" y="961610"/>
            <a:chExt cx="8153400" cy="5358237"/>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99" y="961610"/>
              <a:ext cx="8153400" cy="5358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3"/>
            <p:cNvSpPr>
              <a:spLocks noChangeArrowheads="1"/>
            </p:cNvSpPr>
            <p:nvPr/>
          </p:nvSpPr>
          <p:spPr bwMode="auto">
            <a:xfrm>
              <a:off x="5745306" y="1088636"/>
              <a:ext cx="30176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2400" b="1" dirty="0" smtClean="0">
                  <a:solidFill>
                    <a:schemeClr val="accent6"/>
                  </a:solidFill>
                  <a:latin typeface="Segoe Script" pitchFamily="34" charset="0"/>
                </a:rPr>
                <a:t>Mixed shade</a:t>
              </a:r>
              <a:endParaRPr lang="en-US" altLang="en-US" sz="2400" dirty="0">
                <a:solidFill>
                  <a:schemeClr val="accent6"/>
                </a:solidFill>
                <a:latin typeface="Segoe Script" pitchFamily="34" charset="0"/>
              </a:endParaRPr>
            </a:p>
          </p:txBody>
        </p:sp>
      </p:grpSp>
      <p:grpSp>
        <p:nvGrpSpPr>
          <p:cNvPr id="4" name="Group 3"/>
          <p:cNvGrpSpPr/>
          <p:nvPr/>
        </p:nvGrpSpPr>
        <p:grpSpPr>
          <a:xfrm>
            <a:off x="1102671" y="685800"/>
            <a:ext cx="8195709" cy="5286375"/>
            <a:chOff x="1102671" y="685800"/>
            <a:chExt cx="8195709" cy="5286375"/>
          </a:xfrm>
        </p:grpSpPr>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2671" y="685800"/>
              <a:ext cx="7715250" cy="5286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3"/>
            <p:cNvSpPr>
              <a:spLocks noChangeArrowheads="1"/>
            </p:cNvSpPr>
            <p:nvPr/>
          </p:nvSpPr>
          <p:spPr bwMode="auto">
            <a:xfrm>
              <a:off x="6280687" y="730777"/>
              <a:ext cx="30176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2400" b="1" dirty="0" smtClean="0">
                  <a:solidFill>
                    <a:schemeClr val="accent6"/>
                  </a:solidFill>
                  <a:latin typeface="Segoe Script" pitchFamily="34" charset="0"/>
                </a:rPr>
                <a:t>Mixed sun</a:t>
              </a:r>
              <a:endParaRPr lang="en-US" altLang="en-US" sz="2400" dirty="0">
                <a:solidFill>
                  <a:schemeClr val="accent6"/>
                </a:solidFill>
                <a:latin typeface="Segoe Script" pitchFamily="34" charset="0"/>
              </a:endParaRPr>
            </a:p>
          </p:txBody>
        </p:sp>
      </p:grpSp>
      <p:grpSp>
        <p:nvGrpSpPr>
          <p:cNvPr id="5" name="Group 4"/>
          <p:cNvGrpSpPr/>
          <p:nvPr/>
        </p:nvGrpSpPr>
        <p:grpSpPr>
          <a:xfrm>
            <a:off x="723900" y="866775"/>
            <a:ext cx="7899811" cy="5124450"/>
            <a:chOff x="723900" y="866775"/>
            <a:chExt cx="7899811" cy="5124450"/>
          </a:xfrm>
        </p:grpSpPr>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900" y="866775"/>
              <a:ext cx="7696200"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3"/>
            <p:cNvSpPr>
              <a:spLocks noChangeArrowheads="1"/>
            </p:cNvSpPr>
            <p:nvPr/>
          </p:nvSpPr>
          <p:spPr bwMode="auto">
            <a:xfrm>
              <a:off x="5606018" y="961610"/>
              <a:ext cx="30176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2400" b="1" dirty="0" smtClean="0">
                  <a:solidFill>
                    <a:schemeClr val="accent6"/>
                  </a:solidFill>
                  <a:latin typeface="Segoe Script" pitchFamily="34" charset="0"/>
                </a:rPr>
                <a:t>Shrub</a:t>
              </a:r>
              <a:endParaRPr lang="en-US" altLang="en-US" sz="2400" dirty="0">
                <a:solidFill>
                  <a:schemeClr val="accent6"/>
                </a:solidFill>
                <a:latin typeface="Segoe Script" pitchFamily="34" charset="0"/>
              </a:endParaRP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1" name="TextBox 12"/>
          <p:cNvSpPr txBox="1">
            <a:spLocks noChangeArrowheads="1"/>
          </p:cNvSpPr>
          <p:nvPr/>
        </p:nvSpPr>
        <p:spPr bwMode="auto">
          <a:xfrm>
            <a:off x="5030574" y="1230313"/>
            <a:ext cx="3810000" cy="5410199"/>
          </a:xfrm>
          <a:prstGeom prst="rect">
            <a:avLst/>
          </a:prstGeom>
          <a:solidFill>
            <a:schemeClr val="accent6">
              <a:lumMod val="60000"/>
              <a:lumOff val="40000"/>
            </a:schemeClr>
          </a:solidFill>
          <a:ln>
            <a:noFill/>
          </a:ln>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1800" b="1" dirty="0">
                <a:solidFill>
                  <a:schemeClr val="accent4"/>
                </a:solidFill>
                <a:latin typeface="Times New Roman" pitchFamily="18" charset="0"/>
              </a:rPr>
              <a:t>Blue flag iris • Iris</a:t>
            </a:r>
            <a:r>
              <a:rPr lang="en-US" altLang="en-US" sz="1800" b="1" i="1" dirty="0">
                <a:solidFill>
                  <a:schemeClr val="accent4"/>
                </a:solidFill>
                <a:latin typeface="Times New Roman" pitchFamily="18" charset="0"/>
              </a:rPr>
              <a:t> </a:t>
            </a:r>
            <a:r>
              <a:rPr lang="en-US" altLang="en-US" sz="1800" b="1" i="1" dirty="0" err="1">
                <a:solidFill>
                  <a:schemeClr val="accent4"/>
                </a:solidFill>
                <a:latin typeface="Times New Roman" pitchFamily="18" charset="0"/>
              </a:rPr>
              <a:t>virginica</a:t>
            </a:r>
            <a:r>
              <a:rPr lang="en-US" altLang="en-US" sz="1800" b="1" dirty="0">
                <a:solidFill>
                  <a:schemeClr val="accent4"/>
                </a:solidFill>
                <a:latin typeface="Times New Roman" pitchFamily="18" charset="0"/>
              </a:rPr>
              <a:t> </a:t>
            </a:r>
            <a:endParaRPr lang="en-US" altLang="en-US" sz="1800" dirty="0">
              <a:solidFill>
                <a:schemeClr val="accent4"/>
              </a:solidFill>
              <a:latin typeface="Times New Roman" pitchFamily="18" charset="0"/>
            </a:endParaRPr>
          </a:p>
          <a:p>
            <a:pPr algn="ctr" eaLnBrk="1" hangingPunct="1"/>
            <a:r>
              <a:rPr lang="en-US" altLang="en-US" sz="1600" dirty="0">
                <a:solidFill>
                  <a:schemeClr val="accent4"/>
                </a:solidFill>
                <a:latin typeface="Times New Roman" pitchFamily="18" charset="0"/>
              </a:rPr>
              <a:t>Moisture: Wet / Light: Sun-Lt. shade</a:t>
            </a:r>
            <a:br>
              <a:rPr lang="en-US" altLang="en-US" sz="1600" dirty="0">
                <a:solidFill>
                  <a:schemeClr val="accent4"/>
                </a:solidFill>
                <a:latin typeface="Times New Roman" pitchFamily="18" charset="0"/>
              </a:rPr>
            </a:br>
            <a:r>
              <a:rPr lang="en-US" altLang="en-US" sz="1600" dirty="0">
                <a:solidFill>
                  <a:schemeClr val="accent4"/>
                </a:solidFill>
                <a:latin typeface="Times New Roman" pitchFamily="18" charset="0"/>
              </a:rPr>
              <a:t>Height: 12″-42″ \  Bloom Time: May – July</a:t>
            </a:r>
          </a:p>
          <a:p>
            <a:pPr algn="ctr" eaLnBrk="1" hangingPunct="1"/>
            <a:endParaRPr lang="en-US" altLang="en-US" sz="1600" dirty="0">
              <a:solidFill>
                <a:schemeClr val="accent4"/>
              </a:solidFill>
              <a:latin typeface="Times New Roman" pitchFamily="18" charset="0"/>
            </a:endParaRPr>
          </a:p>
          <a:p>
            <a:pPr algn="ctr" eaLnBrk="1" hangingPunct="1"/>
            <a:r>
              <a:rPr lang="en-US" altLang="en-US" sz="1800" b="1" dirty="0">
                <a:solidFill>
                  <a:schemeClr val="accent4"/>
                </a:solidFill>
                <a:latin typeface="Times New Roman" pitchFamily="18" charset="0"/>
              </a:rPr>
              <a:t>Butterfly weed • </a:t>
            </a:r>
            <a:r>
              <a:rPr lang="en-US" altLang="en-US" sz="1800" b="1" i="1" dirty="0" err="1">
                <a:solidFill>
                  <a:schemeClr val="accent4"/>
                </a:solidFill>
                <a:latin typeface="Times New Roman" pitchFamily="18" charset="0"/>
              </a:rPr>
              <a:t>Asclepias</a:t>
            </a:r>
            <a:r>
              <a:rPr lang="en-US" altLang="en-US" sz="1800" b="1" i="1" dirty="0">
                <a:solidFill>
                  <a:schemeClr val="accent4"/>
                </a:solidFill>
                <a:latin typeface="Times New Roman" pitchFamily="18" charset="0"/>
              </a:rPr>
              <a:t> </a:t>
            </a:r>
            <a:r>
              <a:rPr lang="en-US" altLang="en-US" sz="1800" b="1" i="1" dirty="0" err="1">
                <a:solidFill>
                  <a:schemeClr val="accent4"/>
                </a:solidFill>
                <a:latin typeface="Times New Roman" pitchFamily="18" charset="0"/>
              </a:rPr>
              <a:t>tuberosa</a:t>
            </a:r>
            <a:endParaRPr lang="en-US" altLang="en-US" sz="1800" b="1" i="1" dirty="0">
              <a:solidFill>
                <a:schemeClr val="accent4"/>
              </a:solidFill>
              <a:latin typeface="Times New Roman" pitchFamily="18" charset="0"/>
            </a:endParaRPr>
          </a:p>
          <a:p>
            <a:pPr algn="ctr" eaLnBrk="1" hangingPunct="1"/>
            <a:r>
              <a:rPr lang="en-US" altLang="en-US" sz="1600" dirty="0">
                <a:solidFill>
                  <a:schemeClr val="accent4"/>
                </a:solidFill>
                <a:latin typeface="Times New Roman" pitchFamily="18" charset="0"/>
              </a:rPr>
              <a:t>Moisture: Dry / Light: Sun-Lt. shade</a:t>
            </a:r>
            <a:br>
              <a:rPr lang="en-US" altLang="en-US" sz="1600" dirty="0">
                <a:solidFill>
                  <a:schemeClr val="accent4"/>
                </a:solidFill>
                <a:latin typeface="Times New Roman" pitchFamily="18" charset="0"/>
              </a:rPr>
            </a:br>
            <a:r>
              <a:rPr lang="en-US" altLang="en-US" sz="1600" dirty="0">
                <a:solidFill>
                  <a:schemeClr val="accent4"/>
                </a:solidFill>
                <a:latin typeface="Times New Roman" pitchFamily="18" charset="0"/>
              </a:rPr>
              <a:t>Height: 1-3′  \  Bloom Time: June – Sept.</a:t>
            </a:r>
          </a:p>
          <a:p>
            <a:pPr algn="ctr" eaLnBrk="1" hangingPunct="1"/>
            <a:endParaRPr lang="en-US" altLang="en-US" sz="1600" b="1" dirty="0">
              <a:solidFill>
                <a:schemeClr val="accent4"/>
              </a:solidFill>
              <a:latin typeface="Times New Roman" pitchFamily="18" charset="0"/>
            </a:endParaRPr>
          </a:p>
          <a:p>
            <a:pPr algn="ctr" eaLnBrk="1" hangingPunct="1"/>
            <a:r>
              <a:rPr lang="en-US" altLang="en-US" sz="1800" b="1" dirty="0">
                <a:solidFill>
                  <a:schemeClr val="accent4"/>
                </a:solidFill>
                <a:latin typeface="Times New Roman" pitchFamily="18" charset="0"/>
              </a:rPr>
              <a:t>Cardinal flower • </a:t>
            </a:r>
            <a:r>
              <a:rPr lang="en-US" altLang="en-US" sz="1800" b="1" i="1" dirty="0">
                <a:solidFill>
                  <a:schemeClr val="accent4"/>
                </a:solidFill>
                <a:latin typeface="Times New Roman" pitchFamily="18" charset="0"/>
              </a:rPr>
              <a:t>Lobelia </a:t>
            </a:r>
            <a:r>
              <a:rPr lang="en-US" altLang="en-US" sz="1800" b="1" i="1" dirty="0" err="1">
                <a:solidFill>
                  <a:schemeClr val="accent4"/>
                </a:solidFill>
                <a:latin typeface="Times New Roman" pitchFamily="18" charset="0"/>
              </a:rPr>
              <a:t>cardinalis</a:t>
            </a:r>
            <a:endParaRPr lang="en-US" altLang="en-US" sz="1800" dirty="0">
              <a:solidFill>
                <a:schemeClr val="accent4"/>
              </a:solidFill>
              <a:latin typeface="Times New Roman" pitchFamily="18" charset="0"/>
            </a:endParaRPr>
          </a:p>
          <a:p>
            <a:pPr algn="ctr" eaLnBrk="1" hangingPunct="1"/>
            <a:r>
              <a:rPr lang="en-US" altLang="en-US" sz="1600" dirty="0">
                <a:solidFill>
                  <a:schemeClr val="accent4"/>
                </a:solidFill>
                <a:latin typeface="Times New Roman" pitchFamily="18" charset="0"/>
              </a:rPr>
              <a:t>Moisture: Wet  / Light: Pt sun-shade</a:t>
            </a:r>
          </a:p>
          <a:p>
            <a:pPr algn="ctr" eaLnBrk="1" hangingPunct="1"/>
            <a:r>
              <a:rPr lang="en-US" altLang="en-US" sz="1600" dirty="0">
                <a:solidFill>
                  <a:schemeClr val="accent4"/>
                </a:solidFill>
                <a:latin typeface="Times New Roman" pitchFamily="18" charset="0"/>
              </a:rPr>
              <a:t>Height: 2-5′  \  Bloom Time: July – Oct.</a:t>
            </a:r>
            <a:r>
              <a:rPr lang="en-US" altLang="en-US" sz="1600" b="1" dirty="0">
                <a:solidFill>
                  <a:schemeClr val="accent4"/>
                </a:solidFill>
                <a:latin typeface="Times New Roman" pitchFamily="18" charset="0"/>
              </a:rPr>
              <a:t> </a:t>
            </a:r>
          </a:p>
          <a:p>
            <a:pPr algn="ctr" eaLnBrk="1" hangingPunct="1"/>
            <a:endParaRPr lang="en-US" altLang="en-US" sz="1600" b="1" dirty="0">
              <a:solidFill>
                <a:schemeClr val="accent4"/>
              </a:solidFill>
              <a:latin typeface="Times New Roman" pitchFamily="18" charset="0"/>
            </a:endParaRPr>
          </a:p>
          <a:p>
            <a:pPr algn="ctr" eaLnBrk="1" hangingPunct="1"/>
            <a:r>
              <a:rPr lang="en-US" altLang="en-US" sz="1800" b="1" dirty="0">
                <a:solidFill>
                  <a:schemeClr val="accent4"/>
                </a:solidFill>
                <a:latin typeface="Times New Roman" pitchFamily="18" charset="0"/>
              </a:rPr>
              <a:t>Culver’s root </a:t>
            </a:r>
            <a:r>
              <a:rPr lang="en-US" altLang="en-US" sz="1800" b="1" dirty="0" smtClean="0">
                <a:solidFill>
                  <a:schemeClr val="accent4"/>
                </a:solidFill>
                <a:latin typeface="Times New Roman" pitchFamily="18" charset="0"/>
              </a:rPr>
              <a:t>•</a:t>
            </a:r>
          </a:p>
          <a:p>
            <a:pPr algn="ctr" eaLnBrk="1" hangingPunct="1"/>
            <a:r>
              <a:rPr lang="en-US" altLang="en-US" sz="1800" b="1" i="1" dirty="0" err="1" smtClean="0">
                <a:solidFill>
                  <a:schemeClr val="accent4"/>
                </a:solidFill>
                <a:latin typeface="Times New Roman" pitchFamily="18" charset="0"/>
              </a:rPr>
              <a:t>Veronicastrum</a:t>
            </a:r>
            <a:r>
              <a:rPr lang="en-US" altLang="en-US" sz="1800" b="1" i="1" dirty="0" smtClean="0">
                <a:solidFill>
                  <a:schemeClr val="accent4"/>
                </a:solidFill>
                <a:latin typeface="Times New Roman" pitchFamily="18" charset="0"/>
              </a:rPr>
              <a:t> </a:t>
            </a:r>
            <a:r>
              <a:rPr lang="en-US" altLang="en-US" sz="1800" b="1" i="1" dirty="0" err="1">
                <a:solidFill>
                  <a:schemeClr val="accent4"/>
                </a:solidFill>
                <a:latin typeface="Times New Roman" pitchFamily="18" charset="0"/>
              </a:rPr>
              <a:t>virginicum</a:t>
            </a:r>
            <a:endParaRPr lang="en-US" altLang="en-US" sz="1800" dirty="0">
              <a:solidFill>
                <a:schemeClr val="accent4"/>
              </a:solidFill>
              <a:latin typeface="Times New Roman" pitchFamily="18" charset="0"/>
            </a:endParaRPr>
          </a:p>
          <a:p>
            <a:pPr algn="ctr" eaLnBrk="1" hangingPunct="1"/>
            <a:r>
              <a:rPr lang="en-US" altLang="en-US" sz="1600" dirty="0">
                <a:solidFill>
                  <a:schemeClr val="accent4"/>
                </a:solidFill>
                <a:latin typeface="Times New Roman" pitchFamily="18" charset="0"/>
              </a:rPr>
              <a:t>Moisture: Med. / Light: Sun-Lt. shade Height: 3-6′ \   Bloom Time: June – Aug.</a:t>
            </a:r>
          </a:p>
          <a:p>
            <a:pPr algn="ctr" eaLnBrk="1" hangingPunct="1"/>
            <a:r>
              <a:rPr lang="en-US" altLang="en-US" sz="1600" dirty="0">
                <a:solidFill>
                  <a:schemeClr val="accent4"/>
                </a:solidFill>
                <a:latin typeface="Times New Roman" pitchFamily="18" charset="0"/>
              </a:rPr>
              <a:t> </a:t>
            </a:r>
          </a:p>
          <a:p>
            <a:pPr algn="ctr" eaLnBrk="1" hangingPunct="1"/>
            <a:r>
              <a:rPr lang="en-US" altLang="en-US" sz="1800" b="1" dirty="0">
                <a:solidFill>
                  <a:schemeClr val="accent4"/>
                </a:solidFill>
                <a:latin typeface="Times New Roman" pitchFamily="18" charset="0"/>
              </a:rPr>
              <a:t>Fox Sedge • </a:t>
            </a:r>
            <a:r>
              <a:rPr lang="en-US" altLang="en-US" sz="1800" b="1" i="1" dirty="0" err="1">
                <a:solidFill>
                  <a:schemeClr val="accent4"/>
                </a:solidFill>
                <a:latin typeface="Times New Roman" pitchFamily="18" charset="0"/>
              </a:rPr>
              <a:t>Carex</a:t>
            </a:r>
            <a:r>
              <a:rPr lang="en-US" altLang="en-US" sz="1800" b="1" i="1" dirty="0">
                <a:solidFill>
                  <a:schemeClr val="accent4"/>
                </a:solidFill>
                <a:latin typeface="Times New Roman" pitchFamily="18" charset="0"/>
              </a:rPr>
              <a:t> </a:t>
            </a:r>
            <a:r>
              <a:rPr lang="en-US" altLang="en-US" sz="1800" b="1" i="1" dirty="0" err="1">
                <a:solidFill>
                  <a:schemeClr val="accent4"/>
                </a:solidFill>
                <a:latin typeface="Times New Roman" pitchFamily="18" charset="0"/>
              </a:rPr>
              <a:t>vulpinoidea</a:t>
            </a:r>
            <a:endParaRPr lang="en-US" altLang="en-US" sz="1800" dirty="0">
              <a:solidFill>
                <a:schemeClr val="accent4"/>
              </a:solidFill>
              <a:latin typeface="Times New Roman" pitchFamily="18" charset="0"/>
            </a:endParaRPr>
          </a:p>
          <a:p>
            <a:pPr algn="ctr" eaLnBrk="1" hangingPunct="1"/>
            <a:r>
              <a:rPr lang="en-US" altLang="en-US" sz="1600" dirty="0">
                <a:solidFill>
                  <a:schemeClr val="accent4"/>
                </a:solidFill>
                <a:latin typeface="Times New Roman" pitchFamily="18" charset="0"/>
              </a:rPr>
              <a:t>Moisture: Wet / Light: Sun-Med. shade</a:t>
            </a:r>
          </a:p>
          <a:p>
            <a:pPr algn="ctr" eaLnBrk="1" hangingPunct="1"/>
            <a:r>
              <a:rPr lang="en-US" altLang="en-US" sz="1600" dirty="0">
                <a:solidFill>
                  <a:schemeClr val="accent4"/>
                </a:solidFill>
                <a:latin typeface="Times New Roman" pitchFamily="18" charset="0"/>
              </a:rPr>
              <a:t>Height: 2-3′  \  Bloom Time: May – June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347" y="1386266"/>
            <a:ext cx="3425351" cy="228356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5008" y="2811439"/>
            <a:ext cx="2212465" cy="338191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785" y="3623959"/>
            <a:ext cx="1851546" cy="2777319"/>
          </a:xfrm>
          <a:prstGeom prst="rect">
            <a:avLst/>
          </a:prstGeom>
        </p:spPr>
      </p:pic>
      <p:grpSp>
        <p:nvGrpSpPr>
          <p:cNvPr id="9" name="Group 8"/>
          <p:cNvGrpSpPr/>
          <p:nvPr/>
        </p:nvGrpSpPr>
        <p:grpSpPr>
          <a:xfrm>
            <a:off x="777611" y="0"/>
            <a:ext cx="8240933" cy="6680579"/>
            <a:chOff x="777611" y="0"/>
            <a:chExt cx="8240933" cy="6680579"/>
          </a:xfrm>
        </p:grpSpPr>
        <p:sp>
          <p:nvSpPr>
            <p:cNvPr id="109572" name="TextBox 12"/>
            <p:cNvSpPr txBox="1">
              <a:spLocks noChangeArrowheads="1"/>
            </p:cNvSpPr>
            <p:nvPr/>
          </p:nvSpPr>
          <p:spPr bwMode="auto">
            <a:xfrm>
              <a:off x="777611" y="1386266"/>
              <a:ext cx="3979862" cy="5294313"/>
            </a:xfrm>
            <a:prstGeom prst="rect">
              <a:avLst/>
            </a:prstGeom>
            <a:solidFill>
              <a:srgbClr val="6CB33F"/>
            </a:solidFill>
            <a:ln>
              <a:noFill/>
            </a:ln>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1800" b="1" dirty="0">
                  <a:solidFill>
                    <a:schemeClr val="tx2">
                      <a:lumMod val="75000"/>
                    </a:schemeClr>
                  </a:solidFill>
                  <a:latin typeface="Times New Roman" pitchFamily="18" charset="0"/>
                </a:rPr>
                <a:t>Great blue lobelia • </a:t>
              </a:r>
              <a:r>
                <a:rPr lang="en-US" altLang="en-US" sz="1800" b="1" i="1" dirty="0">
                  <a:solidFill>
                    <a:schemeClr val="tx2">
                      <a:lumMod val="75000"/>
                    </a:schemeClr>
                  </a:solidFill>
                  <a:latin typeface="Times New Roman" pitchFamily="18" charset="0"/>
                </a:rPr>
                <a:t>Lobelia </a:t>
              </a:r>
              <a:r>
                <a:rPr lang="en-US" altLang="en-US" sz="1800" b="1" i="1" dirty="0" err="1">
                  <a:solidFill>
                    <a:schemeClr val="tx2">
                      <a:lumMod val="75000"/>
                    </a:schemeClr>
                  </a:solidFill>
                  <a:latin typeface="Times New Roman" pitchFamily="18" charset="0"/>
                </a:rPr>
                <a:t>siphilitica</a:t>
              </a:r>
              <a:endParaRPr lang="en-US" altLang="en-US" sz="1600" b="1" i="1" dirty="0">
                <a:solidFill>
                  <a:schemeClr val="tx2">
                    <a:lumMod val="75000"/>
                  </a:schemeClr>
                </a:solidFill>
                <a:latin typeface="Times New Roman" pitchFamily="18" charset="0"/>
              </a:endParaRPr>
            </a:p>
            <a:p>
              <a:pPr algn="ctr" eaLnBrk="1" hangingPunct="1"/>
              <a:r>
                <a:rPr lang="en-US" altLang="en-US" sz="1600" dirty="0">
                  <a:solidFill>
                    <a:schemeClr val="tx2">
                      <a:lumMod val="75000"/>
                    </a:schemeClr>
                  </a:solidFill>
                  <a:latin typeface="Times New Roman" pitchFamily="18" charset="0"/>
                </a:rPr>
                <a:t>Moisture: Med.- Wet / Light: Sun-Med . shade</a:t>
              </a:r>
            </a:p>
            <a:p>
              <a:pPr algn="ctr" eaLnBrk="1" hangingPunct="1"/>
              <a:r>
                <a:rPr lang="en-US" altLang="en-US" sz="1600" dirty="0">
                  <a:solidFill>
                    <a:schemeClr val="tx2">
                      <a:lumMod val="75000"/>
                    </a:schemeClr>
                  </a:solidFill>
                  <a:latin typeface="Times New Roman" pitchFamily="18" charset="0"/>
                </a:rPr>
                <a:t>Height: 1-4′ \  Bloom Time: July – Oct.</a:t>
              </a:r>
            </a:p>
            <a:p>
              <a:pPr algn="ctr" eaLnBrk="1" hangingPunct="1"/>
              <a:endParaRPr lang="en-US" altLang="en-US" sz="1600" b="1" dirty="0">
                <a:solidFill>
                  <a:schemeClr val="tx2">
                    <a:lumMod val="75000"/>
                  </a:schemeClr>
                </a:solidFill>
                <a:latin typeface="Times New Roman" pitchFamily="18" charset="0"/>
              </a:endParaRPr>
            </a:p>
            <a:p>
              <a:pPr algn="ctr" eaLnBrk="1" hangingPunct="1"/>
              <a:r>
                <a:rPr lang="en-US" altLang="en-US" sz="1800" b="1" dirty="0">
                  <a:solidFill>
                    <a:schemeClr val="tx2">
                      <a:lumMod val="75000"/>
                    </a:schemeClr>
                  </a:solidFill>
                  <a:latin typeface="Times New Roman" pitchFamily="18" charset="0"/>
                </a:rPr>
                <a:t>Joe-</a:t>
              </a:r>
              <a:r>
                <a:rPr lang="en-US" altLang="en-US" sz="1800" b="1" dirty="0" err="1">
                  <a:solidFill>
                    <a:schemeClr val="tx2">
                      <a:lumMod val="75000"/>
                    </a:schemeClr>
                  </a:solidFill>
                  <a:latin typeface="Times New Roman" pitchFamily="18" charset="0"/>
                </a:rPr>
                <a:t>pye</a:t>
              </a:r>
              <a:r>
                <a:rPr lang="en-US" altLang="en-US" sz="1800" b="1" dirty="0">
                  <a:solidFill>
                    <a:schemeClr val="tx2">
                      <a:lumMod val="75000"/>
                    </a:schemeClr>
                  </a:solidFill>
                  <a:latin typeface="Times New Roman" pitchFamily="18" charset="0"/>
                </a:rPr>
                <a:t> weed • </a:t>
              </a:r>
              <a:r>
                <a:rPr lang="en-US" altLang="en-US" sz="1800" b="1" i="1" dirty="0">
                  <a:solidFill>
                    <a:schemeClr val="tx2">
                      <a:lumMod val="75000"/>
                    </a:schemeClr>
                  </a:solidFill>
                  <a:latin typeface="Times New Roman" pitchFamily="18" charset="0"/>
                </a:rPr>
                <a:t>Eupatorium </a:t>
              </a:r>
              <a:r>
                <a:rPr lang="en-US" altLang="en-US" sz="1800" b="1" i="1" dirty="0" err="1">
                  <a:solidFill>
                    <a:schemeClr val="tx2">
                      <a:lumMod val="75000"/>
                    </a:schemeClr>
                  </a:solidFill>
                  <a:latin typeface="Times New Roman" pitchFamily="18" charset="0"/>
                </a:rPr>
                <a:t>maculatum</a:t>
              </a:r>
              <a:endParaRPr lang="en-US" altLang="en-US" sz="1800" b="1" i="1" dirty="0">
                <a:solidFill>
                  <a:schemeClr val="tx2">
                    <a:lumMod val="75000"/>
                  </a:schemeClr>
                </a:solidFill>
                <a:latin typeface="Times New Roman" pitchFamily="18" charset="0"/>
              </a:endParaRPr>
            </a:p>
            <a:p>
              <a:pPr algn="ctr" eaLnBrk="1" hangingPunct="1"/>
              <a:r>
                <a:rPr lang="en-US" altLang="en-US" sz="1600" dirty="0">
                  <a:solidFill>
                    <a:schemeClr val="tx2">
                      <a:lumMod val="75000"/>
                    </a:schemeClr>
                  </a:solidFill>
                  <a:latin typeface="Times New Roman" pitchFamily="18" charset="0"/>
                </a:rPr>
                <a:t>Moisture: Wet / Light: Sun</a:t>
              </a:r>
            </a:p>
            <a:p>
              <a:pPr algn="ctr" eaLnBrk="1" hangingPunct="1"/>
              <a:r>
                <a:rPr lang="en-US" altLang="en-US" sz="1600" dirty="0">
                  <a:solidFill>
                    <a:schemeClr val="tx2">
                      <a:lumMod val="75000"/>
                    </a:schemeClr>
                  </a:solidFill>
                  <a:latin typeface="Times New Roman" pitchFamily="18" charset="0"/>
                </a:rPr>
                <a:t>Height: 3-6′  \  Bloom Time: June – Oct.</a:t>
              </a:r>
            </a:p>
            <a:p>
              <a:pPr algn="ctr" eaLnBrk="1" hangingPunct="1"/>
              <a:endParaRPr lang="en-US" altLang="en-US" sz="1600" b="1" dirty="0">
                <a:solidFill>
                  <a:schemeClr val="tx2">
                    <a:lumMod val="75000"/>
                  </a:schemeClr>
                </a:solidFill>
                <a:latin typeface="Times New Roman" pitchFamily="18" charset="0"/>
              </a:endParaRPr>
            </a:p>
            <a:p>
              <a:pPr algn="ctr" eaLnBrk="1" hangingPunct="1"/>
              <a:r>
                <a:rPr lang="en-US" altLang="en-US" sz="1800" b="1" dirty="0">
                  <a:solidFill>
                    <a:schemeClr val="tx2">
                      <a:lumMod val="75000"/>
                    </a:schemeClr>
                  </a:solidFill>
                  <a:latin typeface="Times New Roman" pitchFamily="18" charset="0"/>
                </a:rPr>
                <a:t>Ohio spiderwort • </a:t>
              </a:r>
              <a:endParaRPr lang="en-US" altLang="en-US" sz="1800" b="1" dirty="0" smtClean="0">
                <a:solidFill>
                  <a:schemeClr val="tx2">
                    <a:lumMod val="75000"/>
                  </a:schemeClr>
                </a:solidFill>
                <a:latin typeface="Times New Roman" pitchFamily="18" charset="0"/>
              </a:endParaRPr>
            </a:p>
            <a:p>
              <a:pPr algn="ctr" eaLnBrk="1" hangingPunct="1"/>
              <a:r>
                <a:rPr lang="en-US" altLang="en-US" sz="1800" b="1" i="1" dirty="0" err="1" smtClean="0">
                  <a:solidFill>
                    <a:schemeClr val="tx2">
                      <a:lumMod val="75000"/>
                    </a:schemeClr>
                  </a:solidFill>
                  <a:latin typeface="Times New Roman" pitchFamily="18" charset="0"/>
                </a:rPr>
                <a:t>Tradescantia</a:t>
              </a:r>
              <a:r>
                <a:rPr lang="en-US" altLang="en-US" sz="1800" b="1" i="1" dirty="0" smtClean="0">
                  <a:solidFill>
                    <a:schemeClr val="tx2">
                      <a:lumMod val="75000"/>
                    </a:schemeClr>
                  </a:solidFill>
                  <a:latin typeface="Times New Roman" pitchFamily="18" charset="0"/>
                </a:rPr>
                <a:t> </a:t>
              </a:r>
              <a:r>
                <a:rPr lang="en-US" altLang="en-US" sz="1800" b="1" i="1" dirty="0" err="1">
                  <a:solidFill>
                    <a:schemeClr val="tx2">
                      <a:lumMod val="75000"/>
                    </a:schemeClr>
                  </a:solidFill>
                  <a:latin typeface="Times New Roman" pitchFamily="18" charset="0"/>
                </a:rPr>
                <a:t>ohiensis</a:t>
              </a:r>
              <a:endParaRPr lang="en-US" altLang="en-US" sz="1800" b="1" i="1" dirty="0">
                <a:solidFill>
                  <a:schemeClr val="tx2">
                    <a:lumMod val="75000"/>
                  </a:schemeClr>
                </a:solidFill>
                <a:latin typeface="Times New Roman" pitchFamily="18" charset="0"/>
              </a:endParaRPr>
            </a:p>
            <a:p>
              <a:pPr algn="ctr" eaLnBrk="1" hangingPunct="1"/>
              <a:r>
                <a:rPr lang="en-US" altLang="en-US" sz="1600" dirty="0">
                  <a:solidFill>
                    <a:schemeClr val="tx2">
                      <a:lumMod val="75000"/>
                    </a:schemeClr>
                  </a:solidFill>
                  <a:latin typeface="Times New Roman" pitchFamily="18" charset="0"/>
                </a:rPr>
                <a:t>Moisture: Med. / Sun/Shade: Pt Sun</a:t>
              </a:r>
            </a:p>
            <a:p>
              <a:pPr algn="ctr" eaLnBrk="1" hangingPunct="1"/>
              <a:r>
                <a:rPr lang="en-US" altLang="en-US" sz="1600" dirty="0">
                  <a:solidFill>
                    <a:schemeClr val="tx2">
                      <a:lumMod val="75000"/>
                    </a:schemeClr>
                  </a:solidFill>
                  <a:latin typeface="Times New Roman" pitchFamily="18" charset="0"/>
                </a:rPr>
                <a:t>Height: 2-4′ \  Bloom Time: May – Oct.</a:t>
              </a:r>
            </a:p>
            <a:p>
              <a:pPr algn="ctr" eaLnBrk="1" hangingPunct="1"/>
              <a:endParaRPr lang="en-US" altLang="en-US" sz="1600" b="1" dirty="0">
                <a:solidFill>
                  <a:schemeClr val="tx2">
                    <a:lumMod val="75000"/>
                  </a:schemeClr>
                </a:solidFill>
                <a:latin typeface="Times New Roman" pitchFamily="18" charset="0"/>
              </a:endParaRPr>
            </a:p>
            <a:p>
              <a:pPr algn="ctr" eaLnBrk="1" hangingPunct="1"/>
              <a:r>
                <a:rPr lang="en-US" altLang="en-US" sz="1800" b="1" dirty="0">
                  <a:solidFill>
                    <a:schemeClr val="tx2">
                      <a:lumMod val="75000"/>
                    </a:schemeClr>
                  </a:solidFill>
                  <a:latin typeface="Times New Roman" pitchFamily="18" charset="0"/>
                </a:rPr>
                <a:t>Dense </a:t>
              </a:r>
              <a:r>
                <a:rPr lang="en-US" altLang="en-US" sz="1800" b="1" dirty="0" err="1">
                  <a:solidFill>
                    <a:schemeClr val="tx2">
                      <a:lumMod val="75000"/>
                    </a:schemeClr>
                  </a:solidFill>
                  <a:latin typeface="Times New Roman" pitchFamily="18" charset="0"/>
                </a:rPr>
                <a:t>blazingstar</a:t>
              </a:r>
              <a:r>
                <a:rPr lang="en-US" altLang="en-US" sz="1800" b="1" dirty="0">
                  <a:solidFill>
                    <a:schemeClr val="tx2">
                      <a:lumMod val="75000"/>
                    </a:schemeClr>
                  </a:solidFill>
                  <a:latin typeface="Times New Roman" pitchFamily="18" charset="0"/>
                </a:rPr>
                <a:t> • </a:t>
              </a:r>
              <a:r>
                <a:rPr lang="en-US" altLang="en-US" sz="1800" b="1" i="1" dirty="0" err="1">
                  <a:solidFill>
                    <a:schemeClr val="tx2">
                      <a:lumMod val="75000"/>
                    </a:schemeClr>
                  </a:solidFill>
                  <a:latin typeface="Times New Roman" pitchFamily="18" charset="0"/>
                </a:rPr>
                <a:t>Liatris</a:t>
              </a:r>
              <a:r>
                <a:rPr lang="en-US" altLang="en-US" sz="1800" b="1" i="1" dirty="0">
                  <a:solidFill>
                    <a:schemeClr val="tx2">
                      <a:lumMod val="75000"/>
                    </a:schemeClr>
                  </a:solidFill>
                  <a:latin typeface="Times New Roman" pitchFamily="18" charset="0"/>
                </a:rPr>
                <a:t> </a:t>
              </a:r>
              <a:r>
                <a:rPr lang="en-US" altLang="en-US" sz="1800" b="1" i="1" dirty="0" err="1">
                  <a:solidFill>
                    <a:schemeClr val="tx2">
                      <a:lumMod val="75000"/>
                    </a:schemeClr>
                  </a:solidFill>
                  <a:latin typeface="Times New Roman" pitchFamily="18" charset="0"/>
                </a:rPr>
                <a:t>spicata</a:t>
              </a:r>
              <a:endParaRPr lang="en-US" altLang="en-US" sz="1800" b="1" i="1" dirty="0">
                <a:solidFill>
                  <a:schemeClr val="tx2">
                    <a:lumMod val="75000"/>
                  </a:schemeClr>
                </a:solidFill>
                <a:latin typeface="Times New Roman" pitchFamily="18" charset="0"/>
              </a:endParaRPr>
            </a:p>
            <a:p>
              <a:pPr algn="ctr" eaLnBrk="1" hangingPunct="1"/>
              <a:r>
                <a:rPr lang="en-US" altLang="en-US" sz="1600" dirty="0">
                  <a:solidFill>
                    <a:schemeClr val="tx2">
                      <a:lumMod val="75000"/>
                    </a:schemeClr>
                  </a:solidFill>
                  <a:latin typeface="Times New Roman" pitchFamily="18" charset="0"/>
                </a:rPr>
                <a:t>Moisture: Med./ Light: Full Sun</a:t>
              </a:r>
            </a:p>
            <a:p>
              <a:pPr algn="ctr" eaLnBrk="1" hangingPunct="1"/>
              <a:r>
                <a:rPr lang="en-US" altLang="en-US" sz="1600" dirty="0">
                  <a:solidFill>
                    <a:schemeClr val="tx2">
                      <a:lumMod val="75000"/>
                    </a:schemeClr>
                  </a:solidFill>
                  <a:latin typeface="Times New Roman" pitchFamily="18" charset="0"/>
                </a:rPr>
                <a:t>Height: 2-4′ \  Bloom Time: July – Aug.</a:t>
              </a:r>
            </a:p>
            <a:p>
              <a:pPr algn="ctr" eaLnBrk="1" hangingPunct="1"/>
              <a:endParaRPr lang="en-US" altLang="en-US" sz="1600" b="1" dirty="0">
                <a:solidFill>
                  <a:schemeClr val="tx2">
                    <a:lumMod val="75000"/>
                  </a:schemeClr>
                </a:solidFill>
                <a:latin typeface="Times New Roman" pitchFamily="18" charset="0"/>
              </a:endParaRPr>
            </a:p>
            <a:p>
              <a:pPr algn="ctr" eaLnBrk="1" hangingPunct="1"/>
              <a:r>
                <a:rPr lang="en-US" altLang="en-US" sz="1800" b="1" dirty="0">
                  <a:solidFill>
                    <a:schemeClr val="tx2">
                      <a:lumMod val="75000"/>
                    </a:schemeClr>
                  </a:solidFill>
                  <a:latin typeface="Times New Roman" pitchFamily="18" charset="0"/>
                </a:rPr>
                <a:t>Red osier dogwood • </a:t>
              </a:r>
              <a:r>
                <a:rPr lang="en-US" altLang="en-US" sz="1800" b="1" i="1" dirty="0" err="1">
                  <a:solidFill>
                    <a:schemeClr val="tx2">
                      <a:lumMod val="75000"/>
                    </a:schemeClr>
                  </a:solidFill>
                  <a:latin typeface="Times New Roman" pitchFamily="18" charset="0"/>
                </a:rPr>
                <a:t>Cornus</a:t>
              </a:r>
              <a:r>
                <a:rPr lang="en-US" altLang="en-US" sz="1800" b="1" i="1" dirty="0">
                  <a:solidFill>
                    <a:schemeClr val="tx2">
                      <a:lumMod val="75000"/>
                    </a:schemeClr>
                  </a:solidFill>
                  <a:latin typeface="Times New Roman" pitchFamily="18" charset="0"/>
                </a:rPr>
                <a:t> </a:t>
              </a:r>
              <a:r>
                <a:rPr lang="en-US" altLang="en-US" sz="1800" b="1" i="1" dirty="0" err="1">
                  <a:solidFill>
                    <a:schemeClr val="tx2">
                      <a:lumMod val="75000"/>
                    </a:schemeClr>
                  </a:solidFill>
                  <a:latin typeface="Times New Roman" pitchFamily="18" charset="0"/>
                </a:rPr>
                <a:t>sericea</a:t>
              </a:r>
              <a:endParaRPr lang="en-US" altLang="en-US" sz="1800" b="1" i="1" dirty="0">
                <a:solidFill>
                  <a:schemeClr val="tx2">
                    <a:lumMod val="75000"/>
                  </a:schemeClr>
                </a:solidFill>
                <a:latin typeface="Times New Roman" pitchFamily="18" charset="0"/>
              </a:endParaRPr>
            </a:p>
            <a:p>
              <a:pPr algn="ctr" eaLnBrk="1" hangingPunct="1"/>
              <a:r>
                <a:rPr lang="en-US" altLang="en-US" sz="1600" dirty="0">
                  <a:solidFill>
                    <a:schemeClr val="tx2">
                      <a:lumMod val="75000"/>
                    </a:schemeClr>
                  </a:solidFill>
                  <a:latin typeface="Times New Roman" pitchFamily="18" charset="0"/>
                </a:rPr>
                <a:t>Moisture: Dry-Wet / Light: Sun-Med. shade</a:t>
              </a:r>
            </a:p>
            <a:p>
              <a:pPr algn="ctr" eaLnBrk="1" hangingPunct="1"/>
              <a:r>
                <a:rPr lang="en-US" altLang="en-US" sz="1600" dirty="0">
                  <a:solidFill>
                    <a:schemeClr val="tx2">
                      <a:lumMod val="75000"/>
                    </a:schemeClr>
                  </a:solidFill>
                  <a:latin typeface="Times New Roman" pitchFamily="18" charset="0"/>
                </a:rPr>
                <a:t>Height: up to 10′  \  Bloom Time: May – Sept.</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0443" y="0"/>
              <a:ext cx="3247463" cy="43299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descr="S:\District Projects &amp; Programs\Rain Gardens and Gardening for Clean Water\Pictures\Rain garden photos to email when requested\Brook Run photos\DSCN428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4387" t="-3269" r="26638" b="36314"/>
            <a:stretch/>
          </p:blipFill>
          <p:spPr bwMode="auto">
            <a:xfrm>
              <a:off x="6531476" y="1230313"/>
              <a:ext cx="2487068" cy="4310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r="33582" b="29353"/>
            <a:stretch/>
          </p:blipFill>
          <p:spPr>
            <a:xfrm>
              <a:off x="4750443" y="3947807"/>
              <a:ext cx="3425588" cy="27327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09570" name="Title 1"/>
          <p:cNvSpPr>
            <a:spLocks noGrp="1"/>
          </p:cNvSpPr>
          <p:nvPr>
            <p:ph type="title"/>
          </p:nvPr>
        </p:nvSpPr>
        <p:spPr>
          <a:xfrm>
            <a:off x="304800" y="228600"/>
            <a:ext cx="8375176" cy="1001713"/>
          </a:xfrm>
        </p:spPr>
        <p:txBody>
          <a:bodyPr/>
          <a:lstStyle/>
          <a:p>
            <a:pPr eaLnBrk="1" hangingPunct="1"/>
            <a:r>
              <a:rPr lang="en-US" altLang="en-US" dirty="0" smtClean="0">
                <a:latin typeface="Myriad Web Pro"/>
              </a:rPr>
              <a:t>Rain Garden Plants: </a:t>
            </a:r>
            <a:br>
              <a:rPr lang="en-US" altLang="en-US" dirty="0" smtClean="0">
                <a:latin typeface="Myriad Web Pro"/>
              </a:rPr>
            </a:br>
            <a:r>
              <a:rPr lang="en-US" altLang="en-US" dirty="0" smtClean="0">
                <a:latin typeface="Myriad Web Pro"/>
              </a:rPr>
              <a:t>A Sample</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684" y="4226464"/>
            <a:ext cx="26955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027" y="5010608"/>
            <a:ext cx="2752723" cy="652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000"/>
          <a:stretch/>
        </p:blipFill>
        <p:spPr bwMode="auto">
          <a:xfrm>
            <a:off x="22621" y="5639012"/>
            <a:ext cx="132397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descr="S:\District Projects &amp; Programs\Rain Gardens and Gardening for Clean Water\Garden Center and Landscape Outreach Program\Media &amp; photos\Oakland Nursery Cols branc\Kathie Rath Oakland NA (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8329"/>
          <a:stretch/>
        </p:blipFill>
        <p:spPr bwMode="auto">
          <a:xfrm>
            <a:off x="3402801" y="0"/>
            <a:ext cx="57411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95408" y="5639453"/>
            <a:ext cx="754856" cy="837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0"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1313" y="597456"/>
            <a:ext cx="3406486" cy="22579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265" y="3469453"/>
            <a:ext cx="3124542" cy="526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2450710" y="5765083"/>
            <a:ext cx="773097" cy="586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33750" y="3147887"/>
            <a:ext cx="6064051" cy="584775"/>
          </a:xfrm>
          <a:prstGeom prst="rect">
            <a:avLst/>
          </a:prstGeom>
          <a:noFill/>
        </p:spPr>
        <p:txBody>
          <a:bodyPr wrap="square" rtlCol="0">
            <a:spAutoFit/>
          </a:bodyPr>
          <a:lstStyle/>
          <a:p>
            <a:r>
              <a:rPr lang="en-US" sz="3200" b="1" dirty="0" smtClean="0">
                <a:solidFill>
                  <a:schemeClr val="bg1"/>
                </a:solidFill>
                <a:latin typeface="Segoe Print" panose="02000600000000000000" pitchFamily="2" charset="0"/>
              </a:rPr>
              <a:t>Gardening for Clean Water</a:t>
            </a:r>
            <a:endParaRPr lang="en-US" sz="3200" b="1" dirty="0">
              <a:solidFill>
                <a:schemeClr val="bg1"/>
              </a:solidFill>
              <a:latin typeface="Segoe Print" panose="02000600000000000000" pitchFamily="2" charset="0"/>
            </a:endParaRPr>
          </a:p>
        </p:txBody>
      </p:sp>
    </p:spTree>
  </p:cSld>
  <p:clrMapOvr>
    <a:masterClrMapping/>
  </p:clrMapOvr>
  <p:transition>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Rectangle 31"/>
          <p:cNvSpPr>
            <a:spLocks noChangeArrowheads="1"/>
          </p:cNvSpPr>
          <p:nvPr/>
        </p:nvSpPr>
        <p:spPr bwMode="auto">
          <a:xfrm>
            <a:off x="-4763" y="5354638"/>
            <a:ext cx="9144001"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2000" b="1">
                <a:solidFill>
                  <a:srgbClr val="0076C0"/>
                </a:solidFill>
                <a:latin typeface="Myriad Web Pro" pitchFamily="34" charset="0"/>
              </a:rPr>
              <a:t>Perennials come back year after year. </a:t>
            </a:r>
            <a:r>
              <a:rPr lang="en-US" altLang="en-US" sz="3200" b="1">
                <a:solidFill>
                  <a:srgbClr val="0076C0"/>
                </a:solidFill>
                <a:latin typeface="Myriad Web Pro" pitchFamily="34" charset="0"/>
              </a:rPr>
              <a:t>They’re adapted </a:t>
            </a:r>
            <a:r>
              <a:rPr lang="en-US" altLang="en-US" sz="2000" b="1">
                <a:solidFill>
                  <a:srgbClr val="0076C0"/>
                </a:solidFill>
                <a:latin typeface="Myriad Web Pro" pitchFamily="34" charset="0"/>
              </a:rPr>
              <a:t>to local conditions including weather, insects, and soils. </a:t>
            </a:r>
          </a:p>
        </p:txBody>
      </p:sp>
      <p:sp>
        <p:nvSpPr>
          <p:cNvPr id="111619" name="Rectangle 38"/>
          <p:cNvSpPr txBox="1">
            <a:spLocks noChangeArrowheads="1"/>
          </p:cNvSpPr>
          <p:nvPr/>
        </p:nvSpPr>
        <p:spPr bwMode="auto">
          <a:xfrm>
            <a:off x="266700" y="149225"/>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a:solidFill>
                  <a:srgbClr val="00B050"/>
                </a:solidFill>
                <a:latin typeface="Myriad Web Pro" pitchFamily="34" charset="0"/>
              </a:rPr>
              <a:t>Water Quality: </a:t>
            </a:r>
            <a:r>
              <a:rPr lang="en-US" altLang="en-US" sz="3500" b="1" dirty="0">
                <a:solidFill>
                  <a:srgbClr val="0076C0"/>
                </a:solidFill>
                <a:latin typeface="Myriad Web Pro" pitchFamily="34" charset="0"/>
              </a:rPr>
              <a:t>Native Plants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9" y="899546"/>
            <a:ext cx="2489499" cy="3736512"/>
          </a:xfrm>
          <a:prstGeom prst="rect">
            <a:avLst/>
          </a:prstGeom>
          <a:solidFill>
            <a:srgbClr val="FFFFFF">
              <a:shade val="85000"/>
            </a:srgbClr>
          </a:solidFill>
          <a:ln w="88900" cap="sq">
            <a:solidFill>
              <a:srgbClr val="6CB33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6293" y="1606523"/>
            <a:ext cx="4295727" cy="2522919"/>
          </a:xfrm>
          <a:prstGeom prst="rect">
            <a:avLst/>
          </a:prstGeom>
          <a:solidFill>
            <a:srgbClr val="FFFFFF">
              <a:shade val="85000"/>
            </a:srgbClr>
          </a:solidFill>
          <a:ln w="88900" cap="sq">
            <a:solidFill>
              <a:srgbClr val="0076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2606675" y="3606800"/>
            <a:ext cx="180975" cy="461963"/>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a:defRPr/>
            </a:pPr>
            <a:endParaRPr lang="en-US" sz="2400" b="1" spc="150" dirty="0">
              <a:ln w="11430"/>
              <a:solidFill>
                <a:srgbClr val="F8F8F8"/>
              </a:solidFill>
              <a:effectLst>
                <a:outerShdw blurRad="25400" algn="tl" rotWithShape="0">
                  <a:srgbClr val="000000">
                    <a:alpha val="43000"/>
                  </a:srgbClr>
                </a:outerShdw>
              </a:effectLst>
            </a:endParaRPr>
          </a:p>
        </p:txBody>
      </p:sp>
      <p:sp>
        <p:nvSpPr>
          <p:cNvPr id="111625" name="TextBox 3"/>
          <p:cNvSpPr txBox="1">
            <a:spLocks noChangeArrowheads="1"/>
          </p:cNvSpPr>
          <p:nvPr/>
        </p:nvSpPr>
        <p:spPr bwMode="auto">
          <a:xfrm>
            <a:off x="84138" y="4214813"/>
            <a:ext cx="2703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800" b="1">
                <a:solidFill>
                  <a:srgbClr val="FFFAC4"/>
                </a:solidFill>
                <a:latin typeface="Segoe Script" pitchFamily="34" charset="0"/>
              </a:rPr>
              <a:t>Spring</a:t>
            </a:r>
          </a:p>
        </p:txBody>
      </p:sp>
      <p:sp>
        <p:nvSpPr>
          <p:cNvPr id="111626" name="TextBox 15"/>
          <p:cNvSpPr txBox="1">
            <a:spLocks noChangeArrowheads="1"/>
          </p:cNvSpPr>
          <p:nvPr/>
        </p:nvSpPr>
        <p:spPr bwMode="auto">
          <a:xfrm>
            <a:off x="2495550" y="3760788"/>
            <a:ext cx="2703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800" b="1">
                <a:solidFill>
                  <a:schemeClr val="bg1"/>
                </a:solidFill>
                <a:latin typeface="Segoe Script" pitchFamily="34" charset="0"/>
              </a:rPr>
              <a:t>Summer</a:t>
            </a:r>
          </a:p>
        </p:txBody>
      </p:sp>
      <p:sp>
        <p:nvSpPr>
          <p:cNvPr id="111627" name="TextBox 18"/>
          <p:cNvSpPr txBox="1">
            <a:spLocks noChangeArrowheads="1"/>
          </p:cNvSpPr>
          <p:nvPr/>
        </p:nvSpPr>
        <p:spPr bwMode="auto">
          <a:xfrm>
            <a:off x="6569075" y="1458913"/>
            <a:ext cx="2701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a:solidFill>
                  <a:schemeClr val="bg1"/>
                </a:solidFill>
                <a:latin typeface="Segoe Script" pitchFamily="34" charset="0"/>
              </a:rPr>
              <a:t>Fall</a:t>
            </a:r>
          </a:p>
        </p:txBody>
      </p:sp>
      <p:sp>
        <p:nvSpPr>
          <p:cNvPr id="21" name="Rectangle 31"/>
          <p:cNvSpPr>
            <a:spLocks noChangeArrowheads="1"/>
          </p:cNvSpPr>
          <p:nvPr/>
        </p:nvSpPr>
        <p:spPr bwMode="auto">
          <a:xfrm>
            <a:off x="76200" y="4721225"/>
            <a:ext cx="2620963"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altLang="en-US" sz="1200" dirty="0" smtClean="0">
                <a:solidFill>
                  <a:schemeClr val="tx2">
                    <a:lumMod val="75000"/>
                    <a:lumOff val="25000"/>
                  </a:schemeClr>
                </a:solidFill>
                <a:latin typeface="Myriad Web Pro" pitchFamily="34" charset="0"/>
              </a:rPr>
              <a:t>Jack-in-the-pulpit, a ephemeral (short-lived) spring wildflower.</a:t>
            </a:r>
          </a:p>
        </p:txBody>
      </p:sp>
      <p:sp>
        <p:nvSpPr>
          <p:cNvPr id="22" name="Rectangle 31"/>
          <p:cNvSpPr>
            <a:spLocks noChangeArrowheads="1"/>
          </p:cNvSpPr>
          <p:nvPr/>
        </p:nvSpPr>
        <p:spPr bwMode="auto">
          <a:xfrm>
            <a:off x="2744788" y="4230688"/>
            <a:ext cx="3581400"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altLang="en-US" sz="1200" dirty="0" smtClean="0">
                <a:solidFill>
                  <a:schemeClr val="tx2">
                    <a:lumMod val="75000"/>
                    <a:lumOff val="25000"/>
                  </a:schemeClr>
                </a:solidFill>
                <a:latin typeface="Myriad Web Pro" pitchFamily="34" charset="0"/>
              </a:rPr>
              <a:t>Blazing star is common in both home and commercial landscapes.</a:t>
            </a:r>
          </a:p>
        </p:txBody>
      </p:sp>
      <p:sp>
        <p:nvSpPr>
          <p:cNvPr id="23" name="Rectangle 31"/>
          <p:cNvSpPr>
            <a:spLocks noChangeArrowheads="1"/>
          </p:cNvSpPr>
          <p:nvPr/>
        </p:nvSpPr>
        <p:spPr bwMode="auto">
          <a:xfrm>
            <a:off x="5894388" y="3989388"/>
            <a:ext cx="3244850"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altLang="en-US" sz="1200" dirty="0" smtClean="0">
                <a:solidFill>
                  <a:schemeClr val="tx2">
                    <a:lumMod val="75000"/>
                    <a:lumOff val="25000"/>
                  </a:schemeClr>
                </a:solidFill>
                <a:latin typeface="Myriad Web Pro" pitchFamily="34" charset="0"/>
              </a:rPr>
              <a:t>	Goldenrods and asters provide fall color and nectar. Can you count the pollinators on this goldenrod?</a:t>
            </a:r>
          </a:p>
        </p:txBody>
      </p:sp>
      <p:pic>
        <p:nvPicPr>
          <p:cNvPr id="23570" name="Picture 18" descr="C:\Users\sernst\Desktop\3 pollinators on goldenro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4147" y="1235075"/>
            <a:ext cx="3244850" cy="2726174"/>
          </a:xfrm>
          <a:prstGeom prst="rect">
            <a:avLst/>
          </a:prstGeom>
          <a:solidFill>
            <a:srgbClr val="FFFFFF">
              <a:shade val="85000"/>
            </a:srgbClr>
          </a:solidFill>
          <a:ln w="88900" cap="sq">
            <a:solidFill>
              <a:srgbClr val="6CB33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1632" name="TextBox 15"/>
          <p:cNvSpPr txBox="1">
            <a:spLocks noChangeArrowheads="1"/>
          </p:cNvSpPr>
          <p:nvPr/>
        </p:nvSpPr>
        <p:spPr bwMode="auto">
          <a:xfrm>
            <a:off x="5803900" y="3575050"/>
            <a:ext cx="2703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800" b="1">
                <a:solidFill>
                  <a:schemeClr val="bg1"/>
                </a:solidFill>
                <a:latin typeface="Segoe Script" pitchFamily="34" charset="0"/>
              </a:rPr>
              <a:t>Fall</a:t>
            </a:r>
          </a:p>
        </p:txBody>
      </p:sp>
    </p:spTree>
  </p:cSld>
  <p:clrMapOvr>
    <a:masterClrMapping/>
  </p:clrMapOvr>
  <p:transition>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8"/>
          <p:cNvSpPr txBox="1">
            <a:spLocks noChangeArrowheads="1"/>
          </p:cNvSpPr>
          <p:nvPr/>
        </p:nvSpPr>
        <p:spPr bwMode="auto">
          <a:xfrm>
            <a:off x="0" y="149225"/>
            <a:ext cx="849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a:solidFill>
                  <a:srgbClr val="0076C0"/>
                </a:solidFill>
                <a:latin typeface="Myriad Web Pro" pitchFamily="34" charset="0"/>
              </a:rPr>
              <a:t>Native Plants &amp; Insects</a:t>
            </a:r>
          </a:p>
        </p:txBody>
      </p:sp>
      <p:sp>
        <p:nvSpPr>
          <p:cNvPr id="112643" name="Rectangle 31"/>
          <p:cNvSpPr>
            <a:spLocks noChangeArrowheads="1"/>
          </p:cNvSpPr>
          <p:nvPr/>
        </p:nvSpPr>
        <p:spPr bwMode="auto">
          <a:xfrm>
            <a:off x="142875" y="5802313"/>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endParaRPr lang="en-US" altLang="en-US" sz="2000" b="1">
              <a:solidFill>
                <a:srgbClr val="0076C0"/>
              </a:solidFill>
              <a:latin typeface="Myriad Web Pro" pitchFamily="34" charset="0"/>
            </a:endParaRPr>
          </a:p>
        </p:txBody>
      </p:sp>
      <p:pic>
        <p:nvPicPr>
          <p:cNvPr id="8" name="Picture 3" descr="113325700"/>
          <p:cNvPicPr>
            <a:picLocks noChangeAspect="1" noChangeArrowheads="1"/>
          </p:cNvPicPr>
          <p:nvPr/>
        </p:nvPicPr>
        <p:blipFill rotWithShape="1">
          <a:blip r:embed="rId3" cstate="print">
            <a:extLst/>
          </a:blip>
          <a:srcRect r="34623"/>
          <a:stretch/>
        </p:blipFill>
        <p:spPr bwMode="auto">
          <a:xfrm>
            <a:off x="5969870" y="989570"/>
            <a:ext cx="3103209" cy="3346466"/>
          </a:xfrm>
          <a:prstGeom prst="rect">
            <a:avLst/>
          </a:prstGeom>
          <a:solidFill>
            <a:srgbClr val="FFFFFF">
              <a:shade val="85000"/>
            </a:srgbClr>
          </a:solidFill>
          <a:ln w="88900" cap="sq">
            <a:solidFill>
              <a:srgbClr val="0076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2645" name="Rectangle 31"/>
          <p:cNvSpPr>
            <a:spLocks noChangeArrowheads="1"/>
          </p:cNvSpPr>
          <p:nvPr/>
        </p:nvSpPr>
        <p:spPr bwMode="auto">
          <a:xfrm>
            <a:off x="98425" y="4325938"/>
            <a:ext cx="48244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b="1">
                <a:solidFill>
                  <a:srgbClr val="0076C0"/>
                </a:solidFill>
                <a:latin typeface="Myriad Web Pro" pitchFamily="34" charset="0"/>
              </a:rPr>
              <a:t> </a:t>
            </a:r>
          </a:p>
        </p:txBody>
      </p:sp>
      <p:pic>
        <p:nvPicPr>
          <p:cNvPr id="9" name="Picture 3" descr="lep_monarch_caterpillar_and_red_milkweed_beetle300"/>
          <p:cNvPicPr>
            <a:picLocks noChangeAspect="1" noChangeArrowheads="1"/>
          </p:cNvPicPr>
          <p:nvPr/>
        </p:nvPicPr>
        <p:blipFill>
          <a:blip r:embed="rId4" cstate="print">
            <a:extLst/>
          </a:blip>
          <a:srcRect/>
          <a:stretch>
            <a:fillRect/>
          </a:stretch>
        </p:blipFill>
        <p:spPr bwMode="auto">
          <a:xfrm>
            <a:off x="80169" y="979472"/>
            <a:ext cx="2214415" cy="3346466"/>
          </a:xfrm>
          <a:prstGeom prst="rect">
            <a:avLst/>
          </a:prstGeom>
          <a:solidFill>
            <a:srgbClr val="FFFFFF">
              <a:shade val="85000"/>
            </a:srgbClr>
          </a:solidFill>
          <a:ln w="88900" cap="sq">
            <a:solidFill>
              <a:srgbClr val="0076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2647" name="Rectangle 31"/>
          <p:cNvSpPr>
            <a:spLocks noChangeArrowheads="1"/>
          </p:cNvSpPr>
          <p:nvPr/>
        </p:nvSpPr>
        <p:spPr bwMode="auto">
          <a:xfrm>
            <a:off x="-31750" y="4981575"/>
            <a:ext cx="91440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2400" b="1">
                <a:solidFill>
                  <a:srgbClr val="0076C0"/>
                </a:solidFill>
                <a:latin typeface="Myriad Web Pro" pitchFamily="34" charset="0"/>
              </a:rPr>
              <a:t>“Because food for all animals starts with energy harnessed by plants, the plants we grow in our gardens have the critical role of sustaining, directly or indirectly, all the animals with which we share our living spaces.”</a:t>
            </a:r>
            <a:r>
              <a:rPr lang="en-US" altLang="en-US" sz="2400" b="1">
                <a:solidFill>
                  <a:srgbClr val="6CB33F"/>
                </a:solidFill>
                <a:latin typeface="Myriad Web Pro" pitchFamily="34" charset="0"/>
              </a:rPr>
              <a:t> </a:t>
            </a:r>
            <a:r>
              <a:rPr lang="en-US" altLang="en-US" sz="2000" b="1">
                <a:solidFill>
                  <a:srgbClr val="6CB33F"/>
                </a:solidFill>
                <a:latin typeface="Myriad Web Pro" pitchFamily="34" charset="0"/>
              </a:rPr>
              <a:t>–D. Tallamy, </a:t>
            </a:r>
            <a:r>
              <a:rPr lang="en-US" altLang="en-US" sz="2000" b="1" i="1">
                <a:solidFill>
                  <a:srgbClr val="6CB33F"/>
                </a:solidFill>
                <a:latin typeface="Myriad Web Pro" pitchFamily="34" charset="0"/>
              </a:rPr>
              <a:t>Bringing Nature Home- How You Can Sustain Wildlife with Native Plants </a:t>
            </a:r>
            <a:endParaRPr lang="en-US" altLang="en-US" sz="1600" b="1" i="1">
              <a:solidFill>
                <a:srgbClr val="6CB33F"/>
              </a:solidFill>
              <a:latin typeface="Myriad Web Pro" pitchFamily="34" charset="0"/>
            </a:endParaRPr>
          </a:p>
        </p:txBody>
      </p:sp>
      <p:sp>
        <p:nvSpPr>
          <p:cNvPr id="12" name="Rectangle 11"/>
          <p:cNvSpPr/>
          <p:nvPr/>
        </p:nvSpPr>
        <p:spPr>
          <a:xfrm>
            <a:off x="2482350" y="3850097"/>
            <a:ext cx="180753" cy="461665"/>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a:defRPr/>
            </a:pPr>
            <a:r>
              <a:rPr lang="en-US" sz="2400" b="1" spc="150" dirty="0">
                <a:ln w="11430"/>
                <a:solidFill>
                  <a:srgbClr val="F8F8F8"/>
                </a:solidFill>
                <a:effectLst>
                  <a:outerShdw blurRad="25400" algn="tl" rotWithShape="0">
                    <a:srgbClr val="000000">
                      <a:alpha val="43000"/>
                    </a:srgbClr>
                  </a:outerShdw>
                </a:effectLst>
                <a:latin typeface="Myriad Web Pro" pitchFamily="34" charset="0"/>
              </a:rPr>
              <a:t>2</a:t>
            </a:r>
            <a:endParaRPr lang="en-US" sz="2400" b="1" spc="150" dirty="0">
              <a:ln w="11430"/>
              <a:solidFill>
                <a:srgbClr val="F8F8F8"/>
              </a:solidFill>
              <a:effectLst>
                <a:outerShdw blurRad="25400" algn="tl" rotWithShape="0">
                  <a:srgbClr val="000000">
                    <a:alpha val="43000"/>
                  </a:srgbClr>
                </a:outerShdw>
              </a:effectLst>
            </a:endParaRPr>
          </a:p>
        </p:txBody>
      </p:sp>
      <p:sp>
        <p:nvSpPr>
          <p:cNvPr id="13" name="Rectangle 12"/>
          <p:cNvSpPr/>
          <p:nvPr/>
        </p:nvSpPr>
        <p:spPr>
          <a:xfrm>
            <a:off x="6060246" y="3874371"/>
            <a:ext cx="180753" cy="461665"/>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a:defRPr/>
            </a:pPr>
            <a:r>
              <a:rPr lang="en-US" sz="2400" b="1" spc="150" dirty="0">
                <a:ln w="11430"/>
                <a:solidFill>
                  <a:srgbClr val="F8F8F8"/>
                </a:solidFill>
                <a:effectLst>
                  <a:outerShdw blurRad="25400" algn="tl" rotWithShape="0">
                    <a:srgbClr val="000000">
                      <a:alpha val="43000"/>
                    </a:srgbClr>
                  </a:outerShdw>
                </a:effectLst>
                <a:latin typeface="Myriad Web Pro" pitchFamily="34" charset="0"/>
              </a:rPr>
              <a:t>3</a:t>
            </a:r>
            <a:endParaRPr lang="en-US" sz="2400" b="1" spc="150" dirty="0">
              <a:ln w="11430"/>
              <a:solidFill>
                <a:srgbClr val="F8F8F8"/>
              </a:solidFill>
              <a:effectLst>
                <a:outerShdw blurRad="25400" algn="tl" rotWithShape="0">
                  <a:srgbClr val="000000">
                    <a:alpha val="43000"/>
                  </a:srgbClr>
                </a:outerShdw>
              </a:effectLst>
            </a:endParaRPr>
          </a:p>
        </p:txBody>
      </p:sp>
      <p:sp>
        <p:nvSpPr>
          <p:cNvPr id="14" name="Rectangle 13"/>
          <p:cNvSpPr/>
          <p:nvPr/>
        </p:nvSpPr>
        <p:spPr>
          <a:xfrm>
            <a:off x="142875" y="3840575"/>
            <a:ext cx="180753" cy="461665"/>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a:defRPr/>
            </a:pPr>
            <a:r>
              <a:rPr lang="en-US" sz="2400" b="1" spc="150" dirty="0">
                <a:ln w="11430"/>
                <a:solidFill>
                  <a:srgbClr val="F8F8F8"/>
                </a:solidFill>
                <a:effectLst>
                  <a:outerShdw blurRad="25400" algn="tl" rotWithShape="0">
                    <a:srgbClr val="000000">
                      <a:alpha val="43000"/>
                    </a:srgbClr>
                  </a:outerShdw>
                </a:effectLst>
                <a:latin typeface="Myriad Web Pro" pitchFamily="34" charset="0"/>
              </a:rPr>
              <a:t>1</a:t>
            </a:r>
            <a:endParaRPr lang="en-US" sz="2400" b="1" spc="150" dirty="0">
              <a:ln w="11430"/>
              <a:solidFill>
                <a:srgbClr val="F8F8F8"/>
              </a:solidFill>
              <a:effectLst>
                <a:outerShdw blurRad="25400" algn="tl" rotWithShape="0">
                  <a:srgbClr val="000000">
                    <a:alpha val="43000"/>
                  </a:srgbClr>
                </a:outerShdw>
              </a:effectLst>
            </a:endParaRPr>
          </a:p>
        </p:txBody>
      </p:sp>
      <p:sp>
        <p:nvSpPr>
          <p:cNvPr id="112651" name="Rectangle 31"/>
          <p:cNvSpPr>
            <a:spLocks noChangeArrowheads="1"/>
          </p:cNvSpPr>
          <p:nvPr/>
        </p:nvSpPr>
        <p:spPr bwMode="auto">
          <a:xfrm>
            <a:off x="6056313" y="4402138"/>
            <a:ext cx="293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200">
                <a:solidFill>
                  <a:srgbClr val="404040"/>
                </a:solidFill>
                <a:latin typeface="Myriad Web Pro" pitchFamily="34" charset="0"/>
              </a:rPr>
              <a:t>Spicebush swallowtail butterflies need host plants for their larvae.</a:t>
            </a:r>
            <a:endParaRPr lang="en-US" altLang="en-US" sz="1200">
              <a:solidFill>
                <a:srgbClr val="0076C0"/>
              </a:solidFill>
              <a:latin typeface="Myriad Web Pro" pitchFamily="34" charset="0"/>
            </a:endParaRPr>
          </a:p>
        </p:txBody>
      </p:sp>
      <p:pic>
        <p:nvPicPr>
          <p:cNvPr id="22543" name="Picture 15"/>
          <p:cNvPicPr>
            <a:picLocks noChangeAspect="1" noChangeArrowheads="1"/>
          </p:cNvPicPr>
          <p:nvPr/>
        </p:nvPicPr>
        <p:blipFill rotWithShape="1">
          <a:blip r:embed="rId5" cstate="print">
            <a:extLst/>
          </a:blip>
          <a:srcRect l="12273" t="725" r="-902" b="2128"/>
          <a:stretch/>
        </p:blipFill>
        <p:spPr bwMode="auto">
          <a:xfrm>
            <a:off x="2371060" y="979472"/>
            <a:ext cx="3523328" cy="3346466"/>
          </a:xfrm>
          <a:prstGeom prst="rect">
            <a:avLst/>
          </a:prstGeom>
          <a:solidFill>
            <a:srgbClr val="FFFFFF">
              <a:shade val="85000"/>
            </a:srgbClr>
          </a:solidFill>
          <a:ln w="88900" cap="sq">
            <a:solidFill>
              <a:srgbClr val="6CB33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 name="Rectangle 16"/>
          <p:cNvSpPr/>
          <p:nvPr/>
        </p:nvSpPr>
        <p:spPr>
          <a:xfrm>
            <a:off x="2462432" y="3795938"/>
            <a:ext cx="180753" cy="461665"/>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a:defRPr/>
            </a:pPr>
            <a:r>
              <a:rPr lang="en-US" sz="2400" b="1" spc="150" dirty="0">
                <a:ln w="11430"/>
                <a:solidFill>
                  <a:srgbClr val="F8F8F8"/>
                </a:solidFill>
                <a:effectLst>
                  <a:outerShdw blurRad="25400" algn="tl" rotWithShape="0">
                    <a:srgbClr val="000000">
                      <a:alpha val="43000"/>
                    </a:srgbClr>
                  </a:outerShdw>
                </a:effectLst>
                <a:latin typeface="Myriad Web Pro" pitchFamily="34" charset="0"/>
              </a:rPr>
              <a:t>2</a:t>
            </a:r>
            <a:endParaRPr lang="en-US" sz="2400" b="1" spc="150" dirty="0">
              <a:ln w="11430"/>
              <a:solidFill>
                <a:srgbClr val="F8F8F8"/>
              </a:solidFill>
              <a:effectLst>
                <a:outerShdw blurRad="25400" algn="tl" rotWithShape="0">
                  <a:srgbClr val="000000">
                    <a:alpha val="43000"/>
                  </a:srgbClr>
                </a:outerShdw>
              </a:effectLst>
            </a:endParaRPr>
          </a:p>
        </p:txBody>
      </p:sp>
      <p:sp>
        <p:nvSpPr>
          <p:cNvPr id="112654" name="Rectangle 31"/>
          <p:cNvSpPr>
            <a:spLocks noChangeArrowheads="1"/>
          </p:cNvSpPr>
          <p:nvPr/>
        </p:nvSpPr>
        <p:spPr bwMode="auto">
          <a:xfrm>
            <a:off x="0" y="4376738"/>
            <a:ext cx="2509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200">
                <a:solidFill>
                  <a:srgbClr val="404040"/>
                </a:solidFill>
                <a:latin typeface="Myriad Web Pro" pitchFamily="34" charset="0"/>
              </a:rPr>
              <a:t>Few insects can feed on milkweed. Pictured are a monarch caterpillar and milkweed beetle.</a:t>
            </a:r>
          </a:p>
        </p:txBody>
      </p:sp>
      <p:sp>
        <p:nvSpPr>
          <p:cNvPr id="112655" name="Rectangle 31"/>
          <p:cNvSpPr>
            <a:spLocks noChangeArrowheads="1"/>
          </p:cNvSpPr>
          <p:nvPr/>
        </p:nvSpPr>
        <p:spPr bwMode="auto">
          <a:xfrm>
            <a:off x="2663825" y="4376738"/>
            <a:ext cx="28940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200">
                <a:solidFill>
                  <a:srgbClr val="404040"/>
                </a:solidFill>
                <a:latin typeface="Myriad Web Pro" pitchFamily="34" charset="0"/>
              </a:rPr>
              <a:t>Hummingbird moth visits blue lobelia in rain garden.</a:t>
            </a:r>
          </a:p>
        </p:txBody>
      </p:sp>
    </p:spTree>
  </p:cSld>
  <p:clrMapOvr>
    <a:masterClrMapping/>
  </p:clrMapOvr>
  <p:transition>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Rectangle 31"/>
          <p:cNvSpPr>
            <a:spLocks noChangeArrowheads="1"/>
          </p:cNvSpPr>
          <p:nvPr/>
        </p:nvSpPr>
        <p:spPr bwMode="auto">
          <a:xfrm>
            <a:off x="98425" y="6202363"/>
            <a:ext cx="9144000"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1800" b="1">
                <a:solidFill>
                  <a:srgbClr val="0076C0"/>
                </a:solidFill>
                <a:latin typeface="Myriad Web Pro" pitchFamily="34" charset="0"/>
              </a:rPr>
              <a:t>Central Ohio has a rich variety of native wildflowers, trees, </a:t>
            </a:r>
          </a:p>
          <a:p>
            <a:pPr algn="ctr"/>
            <a:r>
              <a:rPr lang="en-US" altLang="en-US" sz="1800" b="1">
                <a:solidFill>
                  <a:srgbClr val="0076C0"/>
                </a:solidFill>
                <a:latin typeface="Myriad Web Pro" pitchFamily="34" charset="0"/>
              </a:rPr>
              <a:t>and shrubs for every landscape! </a:t>
            </a:r>
          </a:p>
        </p:txBody>
      </p:sp>
      <p:sp>
        <p:nvSpPr>
          <p:cNvPr id="113667" name="Rectangle 38"/>
          <p:cNvSpPr txBox="1">
            <a:spLocks noChangeArrowheads="1"/>
          </p:cNvSpPr>
          <p:nvPr/>
        </p:nvSpPr>
        <p:spPr bwMode="auto">
          <a:xfrm>
            <a:off x="266700" y="149225"/>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a:solidFill>
                  <a:srgbClr val="0076C0"/>
                </a:solidFill>
                <a:latin typeface="Myriad Web Pro" pitchFamily="34" charset="0"/>
              </a:rPr>
              <a:t>Native Plants </a:t>
            </a:r>
          </a:p>
        </p:txBody>
      </p:sp>
      <p:sp>
        <p:nvSpPr>
          <p:cNvPr id="113670" name="Rectangle 31"/>
          <p:cNvSpPr>
            <a:spLocks noChangeArrowheads="1"/>
          </p:cNvSpPr>
          <p:nvPr/>
        </p:nvSpPr>
        <p:spPr bwMode="auto">
          <a:xfrm>
            <a:off x="142875" y="5802313"/>
            <a:ext cx="914400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endParaRPr lang="en-US" altLang="en-US" sz="2000" b="1">
              <a:solidFill>
                <a:srgbClr val="0076C0"/>
              </a:solidFill>
              <a:latin typeface="Myriad Web Pro" pitchFamily="34" charset="0"/>
            </a:endParaRPr>
          </a:p>
        </p:txBody>
      </p:sp>
      <p:sp>
        <p:nvSpPr>
          <p:cNvPr id="113671" name="Rectangle 31"/>
          <p:cNvSpPr>
            <a:spLocks noChangeArrowheads="1"/>
          </p:cNvSpPr>
          <p:nvPr/>
        </p:nvSpPr>
        <p:spPr bwMode="auto">
          <a:xfrm>
            <a:off x="98425" y="4325938"/>
            <a:ext cx="4824413"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b="1">
                <a:solidFill>
                  <a:srgbClr val="0076C0"/>
                </a:solidFill>
                <a:latin typeface="Myriad Web Pro" pitchFamily="34" charset="0"/>
              </a:rPr>
              <a:t> </a:t>
            </a:r>
          </a:p>
        </p:txBody>
      </p:sp>
      <p:sp>
        <p:nvSpPr>
          <p:cNvPr id="113672" name="Rectangle 31"/>
          <p:cNvSpPr>
            <a:spLocks noChangeArrowheads="1"/>
          </p:cNvSpPr>
          <p:nvPr/>
        </p:nvSpPr>
        <p:spPr bwMode="auto">
          <a:xfrm>
            <a:off x="39688" y="5778500"/>
            <a:ext cx="914400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200"/>
              <a:t>A </a:t>
            </a:r>
            <a:r>
              <a:rPr lang="en-US" altLang="en-US" b="1">
                <a:solidFill>
                  <a:srgbClr val="6CB33F"/>
                </a:solidFill>
              </a:rPr>
              <a:t>native plant </a:t>
            </a:r>
            <a:r>
              <a:rPr lang="en-US" altLang="en-US" sz="1200"/>
              <a:t>is one that occurs naturally in a particular region, ecosystem, or habitat without direct or indirect human action. We consider the flora present at the time Europeans arrived in North America as the species native to the eastern United States.</a:t>
            </a:r>
            <a:endParaRPr lang="en-US" altLang="en-US" sz="1800" b="1">
              <a:solidFill>
                <a:srgbClr val="0076C0"/>
              </a:solidFill>
              <a:latin typeface="Myriad Web Pro" pitchFamily="34" charset="0"/>
            </a:endParaRPr>
          </a:p>
        </p:txBody>
      </p:sp>
      <p:sp>
        <p:nvSpPr>
          <p:cNvPr id="14" name="Rectangle 13"/>
          <p:cNvSpPr/>
          <p:nvPr/>
        </p:nvSpPr>
        <p:spPr>
          <a:xfrm>
            <a:off x="142875" y="3840575"/>
            <a:ext cx="180753" cy="461665"/>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a:defRPr/>
            </a:pPr>
            <a:r>
              <a:rPr lang="en-US" sz="2400" b="1" spc="150" dirty="0">
                <a:ln w="11430"/>
                <a:solidFill>
                  <a:srgbClr val="F8F8F8"/>
                </a:solidFill>
                <a:effectLst>
                  <a:outerShdw blurRad="25400" algn="tl" rotWithShape="0">
                    <a:srgbClr val="000000">
                      <a:alpha val="43000"/>
                    </a:srgbClr>
                  </a:outerShdw>
                </a:effectLst>
                <a:latin typeface="Myriad Web Pro" pitchFamily="34" charset="0"/>
              </a:rPr>
              <a:t>1</a:t>
            </a:r>
            <a:endParaRPr lang="en-US" sz="2400" b="1" spc="150" dirty="0">
              <a:ln w="11430"/>
              <a:solidFill>
                <a:srgbClr val="F8F8F8"/>
              </a:solidFill>
              <a:effectLst>
                <a:outerShdw blurRad="25400" algn="tl" rotWithShape="0">
                  <a:srgbClr val="000000">
                    <a:alpha val="43000"/>
                  </a:srgbClr>
                </a:outerShdw>
              </a:effectLst>
            </a:endParaRPr>
          </a:p>
        </p:txBody>
      </p:sp>
      <p:pic>
        <p:nvPicPr>
          <p:cNvPr id="77825" name="Picture 1" descr="S:\District Events\Fish and Tree Sale\2015 Spring Sale\2015_Photos\Trees and Shrubs\Large\Acer rubrum (Red Maple) (3).JPG"/>
          <p:cNvPicPr>
            <a:picLocks noChangeAspect="1" noChangeArrowheads="1"/>
          </p:cNvPicPr>
          <p:nvPr/>
        </p:nvPicPr>
        <p:blipFill>
          <a:blip r:embed="rId3" cstate="print"/>
          <a:srcRect/>
          <a:stretch>
            <a:fillRect/>
          </a:stretch>
        </p:blipFill>
        <p:spPr bwMode="auto">
          <a:xfrm>
            <a:off x="217488" y="766763"/>
            <a:ext cx="2532062" cy="4573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77826" name="Picture 2" descr="S:\District Events\Fish and Tree Sale\2015 Spring Sale\2015_Photos\Trees and Shrubs\Large\Aesculus glabra (Ohio buckeye) (3).JPG"/>
          <p:cNvPicPr>
            <a:picLocks noChangeAspect="1" noChangeArrowheads="1"/>
          </p:cNvPicPr>
          <p:nvPr/>
        </p:nvPicPr>
        <p:blipFill>
          <a:blip r:embed="rId4" cstate="print"/>
          <a:srcRect/>
          <a:stretch>
            <a:fillRect/>
          </a:stretch>
        </p:blipFill>
        <p:spPr bwMode="auto">
          <a:xfrm>
            <a:off x="2765425" y="739775"/>
            <a:ext cx="3235325" cy="2332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77827" name="Picture 3" descr="S:\District Events\Fish and Tree Sale\2015 Spring Sale\2015_Photos\Trees and Shrubs\Large\Asimina triloba (Pawpaw).jpg"/>
          <p:cNvPicPr>
            <a:picLocks noChangeAspect="1" noChangeArrowheads="1"/>
          </p:cNvPicPr>
          <p:nvPr/>
        </p:nvPicPr>
        <p:blipFill>
          <a:blip r:embed="rId5" cstate="print"/>
          <a:srcRect/>
          <a:stretch>
            <a:fillRect/>
          </a:stretch>
        </p:blipFill>
        <p:spPr bwMode="auto">
          <a:xfrm>
            <a:off x="5894388" y="788988"/>
            <a:ext cx="3062287" cy="2297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77828" name="Picture 4" descr="S:\District Events\Fish and Tree Sale\2015 Spring Sale\2015_Photos\Trees and Shrubs\Large\Betula nigra (river birch) (6).JPG"/>
          <p:cNvPicPr>
            <a:picLocks noChangeAspect="1" noChangeArrowheads="1"/>
          </p:cNvPicPr>
          <p:nvPr/>
        </p:nvPicPr>
        <p:blipFill>
          <a:blip r:embed="rId6" cstate="print"/>
          <a:srcRect/>
          <a:stretch>
            <a:fillRect/>
          </a:stretch>
        </p:blipFill>
        <p:spPr bwMode="auto">
          <a:xfrm>
            <a:off x="6610350" y="2433638"/>
            <a:ext cx="2230438" cy="3368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77829" name="Picture 5" descr="S:\District Events\Fish and Tree Sale\2015 Spring Sale\2015_Photos\Trees and Shrubs\Large\Cephalanthus occidentalis (button bush).jpg"/>
          <p:cNvPicPr>
            <a:picLocks noChangeAspect="1" noChangeArrowheads="1"/>
          </p:cNvPicPr>
          <p:nvPr/>
        </p:nvPicPr>
        <p:blipFill>
          <a:blip r:embed="rId7" cstate="print"/>
          <a:srcRect/>
          <a:stretch>
            <a:fillRect/>
          </a:stretch>
        </p:blipFill>
        <p:spPr bwMode="auto">
          <a:xfrm>
            <a:off x="3895725" y="3071813"/>
            <a:ext cx="3159125" cy="2371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77830" name="Picture 6" descr="S:\District Events\Fish and Tree Sale\2015 Spring Sale\2015_Photos\Trees and Shrubs\Large\Nyssa sylvatica (Blackgum) 2.JPG"/>
          <p:cNvPicPr>
            <a:picLocks noChangeAspect="1" noChangeArrowheads="1"/>
          </p:cNvPicPr>
          <p:nvPr/>
        </p:nvPicPr>
        <p:blipFill>
          <a:blip r:embed="rId8" cstate="print"/>
          <a:srcRect/>
          <a:stretch>
            <a:fillRect/>
          </a:stretch>
        </p:blipFill>
        <p:spPr bwMode="auto">
          <a:xfrm>
            <a:off x="1193800" y="4060825"/>
            <a:ext cx="2925763" cy="1646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30" name="Rectangle 31"/>
          <p:cNvSpPr>
            <a:spLocks noChangeArrowheads="1"/>
          </p:cNvSpPr>
          <p:nvPr/>
        </p:nvSpPr>
        <p:spPr bwMode="auto">
          <a:xfrm>
            <a:off x="982663" y="755650"/>
            <a:ext cx="1249286" cy="307777"/>
          </a:xfrm>
          <a:prstGeom prst="rect">
            <a:avLst/>
          </a:prstGeom>
          <a:solidFill>
            <a:srgbClr val="0076C0">
              <a:alpha val="77000"/>
            </a:srgbClr>
          </a:solidFill>
          <a:ln>
            <a:noFill/>
          </a:ln>
          <a:effectLs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altLang="en-US" dirty="0" smtClean="0">
                <a:solidFill>
                  <a:schemeClr val="accent3"/>
                </a:solidFill>
                <a:latin typeface="Myriad Web Pro" pitchFamily="34" charset="0"/>
              </a:rPr>
              <a:t>Red maple</a:t>
            </a:r>
          </a:p>
        </p:txBody>
      </p:sp>
      <p:pic>
        <p:nvPicPr>
          <p:cNvPr id="77832" name="Picture 8" descr="S:\District Events\Fish and Tree Sale\2015 Spring Sale\2015_Photos\Trees and Shrubs\Large\Cornus florida (Flowering Dogwood) (3).jpg"/>
          <p:cNvPicPr>
            <a:picLocks noChangeAspect="1" noChangeArrowheads="1"/>
          </p:cNvPicPr>
          <p:nvPr/>
        </p:nvPicPr>
        <p:blipFill>
          <a:blip r:embed="rId9" cstate="print"/>
          <a:srcRect/>
          <a:stretch>
            <a:fillRect/>
          </a:stretch>
        </p:blipFill>
        <p:spPr bwMode="auto">
          <a:xfrm>
            <a:off x="1879600" y="2720975"/>
            <a:ext cx="2185988" cy="1639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34" name="Rectangle 31"/>
          <p:cNvSpPr>
            <a:spLocks noChangeArrowheads="1"/>
          </p:cNvSpPr>
          <p:nvPr/>
        </p:nvSpPr>
        <p:spPr bwMode="auto">
          <a:xfrm>
            <a:off x="3060700" y="736600"/>
            <a:ext cx="3083556" cy="307777"/>
          </a:xfrm>
          <a:prstGeom prst="rect">
            <a:avLst/>
          </a:prstGeom>
          <a:solidFill>
            <a:srgbClr val="0076C0">
              <a:alpha val="77000"/>
            </a:srgbClr>
          </a:solidFill>
          <a:ln>
            <a:noFill/>
          </a:ln>
          <a:effectLs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defRPr/>
            </a:pPr>
            <a:r>
              <a:rPr lang="en-US" altLang="en-US" dirty="0">
                <a:solidFill>
                  <a:schemeClr val="accent3"/>
                </a:solidFill>
                <a:latin typeface="Myriad Web Pro" pitchFamily="34" charset="0"/>
              </a:rPr>
              <a:t>Ohio buckeye (also plays </a:t>
            </a:r>
            <a:r>
              <a:rPr lang="en-US" altLang="en-US" dirty="0" smtClean="0">
                <a:solidFill>
                  <a:schemeClr val="accent3"/>
                </a:solidFill>
                <a:latin typeface="Myriad Web Pro" pitchFamily="34" charset="0"/>
              </a:rPr>
              <a:t>football)</a:t>
            </a:r>
          </a:p>
        </p:txBody>
      </p:sp>
      <p:sp>
        <p:nvSpPr>
          <p:cNvPr id="35" name="Rectangle 31"/>
          <p:cNvSpPr>
            <a:spLocks noChangeArrowheads="1"/>
          </p:cNvSpPr>
          <p:nvPr/>
        </p:nvSpPr>
        <p:spPr bwMode="auto">
          <a:xfrm>
            <a:off x="7054850" y="774700"/>
            <a:ext cx="1130307" cy="307777"/>
          </a:xfrm>
          <a:prstGeom prst="rect">
            <a:avLst/>
          </a:prstGeom>
          <a:solidFill>
            <a:srgbClr val="0076C0">
              <a:alpha val="77000"/>
            </a:srgbClr>
          </a:solidFill>
          <a:ln>
            <a:noFill/>
          </a:ln>
          <a:effectLs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defRPr/>
            </a:pPr>
            <a:r>
              <a:rPr lang="en-US" altLang="en-US" dirty="0" smtClean="0">
                <a:solidFill>
                  <a:schemeClr val="accent3"/>
                </a:solidFill>
                <a:latin typeface="Myriad Web Pro" pitchFamily="34" charset="0"/>
              </a:rPr>
              <a:t>Paw </a:t>
            </a:r>
            <a:r>
              <a:rPr lang="en-US" altLang="en-US" dirty="0" err="1" smtClean="0">
                <a:solidFill>
                  <a:schemeClr val="accent3"/>
                </a:solidFill>
                <a:latin typeface="Myriad Web Pro" pitchFamily="34" charset="0"/>
              </a:rPr>
              <a:t>paw</a:t>
            </a:r>
            <a:r>
              <a:rPr lang="en-US" altLang="en-US" dirty="0" smtClean="0">
                <a:solidFill>
                  <a:schemeClr val="accent3"/>
                </a:solidFill>
                <a:latin typeface="Myriad Web Pro" pitchFamily="34" charset="0"/>
              </a:rPr>
              <a:t> </a:t>
            </a:r>
          </a:p>
        </p:txBody>
      </p:sp>
      <p:sp>
        <p:nvSpPr>
          <p:cNvPr id="36" name="Rectangle 31"/>
          <p:cNvSpPr>
            <a:spLocks noChangeArrowheads="1"/>
          </p:cNvSpPr>
          <p:nvPr/>
        </p:nvSpPr>
        <p:spPr bwMode="auto">
          <a:xfrm>
            <a:off x="2166938" y="4097338"/>
            <a:ext cx="2012738" cy="307777"/>
          </a:xfrm>
          <a:prstGeom prst="rect">
            <a:avLst/>
          </a:prstGeom>
          <a:solidFill>
            <a:srgbClr val="0076C0">
              <a:alpha val="77000"/>
            </a:srgbClr>
          </a:solidFill>
          <a:ln>
            <a:noFill/>
          </a:ln>
          <a:effectLs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altLang="en-US" dirty="0" smtClean="0">
                <a:solidFill>
                  <a:schemeClr val="accent3"/>
                </a:solidFill>
                <a:latin typeface="Myriad Web Pro" pitchFamily="34" charset="0"/>
              </a:rPr>
              <a:t>Flowering dogwood</a:t>
            </a:r>
          </a:p>
        </p:txBody>
      </p:sp>
      <p:sp>
        <p:nvSpPr>
          <p:cNvPr id="37" name="Rectangle 31"/>
          <p:cNvSpPr>
            <a:spLocks noChangeArrowheads="1"/>
          </p:cNvSpPr>
          <p:nvPr/>
        </p:nvSpPr>
        <p:spPr bwMode="auto">
          <a:xfrm>
            <a:off x="2235200" y="5443538"/>
            <a:ext cx="1124358" cy="307777"/>
          </a:xfrm>
          <a:prstGeom prst="rect">
            <a:avLst/>
          </a:prstGeom>
          <a:solidFill>
            <a:srgbClr val="0076C0">
              <a:alpha val="77000"/>
            </a:srgbClr>
          </a:solidFill>
          <a:ln>
            <a:noFill/>
          </a:ln>
          <a:effectLs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altLang="en-US" dirty="0" smtClean="0">
                <a:solidFill>
                  <a:schemeClr val="accent3"/>
                </a:solidFill>
                <a:latin typeface="Myriad Web Pro" pitchFamily="34" charset="0"/>
              </a:rPr>
              <a:t>Black gum</a:t>
            </a:r>
          </a:p>
        </p:txBody>
      </p:sp>
      <p:sp>
        <p:nvSpPr>
          <p:cNvPr id="38" name="Rectangle 31"/>
          <p:cNvSpPr>
            <a:spLocks noChangeArrowheads="1"/>
          </p:cNvSpPr>
          <p:nvPr/>
        </p:nvSpPr>
        <p:spPr bwMode="auto">
          <a:xfrm>
            <a:off x="4957763" y="5203825"/>
            <a:ext cx="1292912" cy="307777"/>
          </a:xfrm>
          <a:prstGeom prst="rect">
            <a:avLst/>
          </a:prstGeom>
          <a:solidFill>
            <a:srgbClr val="0076C0">
              <a:alpha val="77000"/>
            </a:srgbClr>
          </a:solidFill>
          <a:ln>
            <a:noFill/>
          </a:ln>
          <a:effectLs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altLang="en-US" dirty="0" smtClean="0">
                <a:solidFill>
                  <a:schemeClr val="accent3"/>
                </a:solidFill>
                <a:latin typeface="Myriad Web Pro" pitchFamily="34" charset="0"/>
              </a:rPr>
              <a:t>Buttonbush</a:t>
            </a:r>
          </a:p>
        </p:txBody>
      </p:sp>
      <p:sp>
        <p:nvSpPr>
          <p:cNvPr id="39" name="Rectangle 31"/>
          <p:cNvSpPr>
            <a:spLocks noChangeArrowheads="1"/>
          </p:cNvSpPr>
          <p:nvPr/>
        </p:nvSpPr>
        <p:spPr bwMode="auto">
          <a:xfrm>
            <a:off x="7353300" y="5568950"/>
            <a:ext cx="1167984" cy="307777"/>
          </a:xfrm>
          <a:prstGeom prst="rect">
            <a:avLst/>
          </a:prstGeom>
          <a:solidFill>
            <a:srgbClr val="0076C0">
              <a:alpha val="77000"/>
            </a:srgbClr>
          </a:solidFill>
          <a:ln>
            <a:noFill/>
          </a:ln>
          <a:effectLs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altLang="en-US" dirty="0" smtClean="0">
                <a:solidFill>
                  <a:schemeClr val="accent3"/>
                </a:solidFill>
                <a:latin typeface="Myriad Web Pro" pitchFamily="34" charset="0"/>
              </a:rPr>
              <a:t>River birch</a:t>
            </a:r>
          </a:p>
        </p:txBody>
      </p:sp>
    </p:spTree>
  </p:cSld>
  <p:clrMapOvr>
    <a:masterClrMapping/>
  </p:clrMapOvr>
  <p:transition>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0" name="Rectangle 38"/>
          <p:cNvSpPr txBox="1">
            <a:spLocks noChangeArrowheads="1"/>
          </p:cNvSpPr>
          <p:nvPr/>
        </p:nvSpPr>
        <p:spPr bwMode="auto">
          <a:xfrm>
            <a:off x="266700" y="149225"/>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a:solidFill>
                  <a:srgbClr val="0076C0"/>
                </a:solidFill>
                <a:latin typeface="Myriad Web Pro" pitchFamily="34" charset="0"/>
              </a:rPr>
              <a:t>Invasive Plants</a:t>
            </a:r>
          </a:p>
        </p:txBody>
      </p:sp>
      <p:sp>
        <p:nvSpPr>
          <p:cNvPr id="114693" name="Rectangle 31"/>
          <p:cNvSpPr>
            <a:spLocks noChangeArrowheads="1"/>
          </p:cNvSpPr>
          <p:nvPr/>
        </p:nvSpPr>
        <p:spPr bwMode="auto">
          <a:xfrm>
            <a:off x="142875" y="5802313"/>
            <a:ext cx="914400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endParaRPr lang="en-US" altLang="en-US" sz="2000" b="1">
              <a:solidFill>
                <a:srgbClr val="0076C0"/>
              </a:solidFill>
              <a:latin typeface="Myriad Web Pro" pitchFamily="34" charset="0"/>
            </a:endParaRPr>
          </a:p>
        </p:txBody>
      </p:sp>
      <p:sp>
        <p:nvSpPr>
          <p:cNvPr id="114694" name="Rectangle 31"/>
          <p:cNvSpPr>
            <a:spLocks noChangeArrowheads="1"/>
          </p:cNvSpPr>
          <p:nvPr/>
        </p:nvSpPr>
        <p:spPr bwMode="auto">
          <a:xfrm>
            <a:off x="9525" y="5540375"/>
            <a:ext cx="9144000" cy="92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800" b="1">
                <a:solidFill>
                  <a:srgbClr val="0076C0"/>
                </a:solidFill>
                <a:latin typeface="Myriad Web Pro" pitchFamily="34" charset="0"/>
              </a:rPr>
              <a:t>The majority of invasive plant species in Ohio’s natural areas are non-native. Invasive species threaten our environment and economy. Avoid them and practice removal and replacement.</a:t>
            </a:r>
          </a:p>
        </p:txBody>
      </p:sp>
      <p:pic>
        <p:nvPicPr>
          <p:cNvPr id="1146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963" y="995363"/>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2450" y="1009650"/>
            <a:ext cx="29083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963" y="3132138"/>
            <a:ext cx="2686050"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1338" y="4176713"/>
            <a:ext cx="1233487" cy="9239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469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92450" y="3141663"/>
            <a:ext cx="29083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92675" y="4116388"/>
            <a:ext cx="1171575" cy="9763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4701"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65850" y="1000125"/>
            <a:ext cx="2638425"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2"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86488" y="3162300"/>
            <a:ext cx="2878137"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83488" y="4037013"/>
            <a:ext cx="1481137" cy="11096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9879" name="Picture 7"/>
          <p:cNvPicPr>
            <a:picLocks noChangeAspect="1" noChangeArrowheads="1"/>
          </p:cNvPicPr>
          <p:nvPr/>
        </p:nvPicPr>
        <p:blipFill>
          <a:blip r:embed="rId12" cstate="print"/>
          <a:srcRect/>
          <a:stretch>
            <a:fillRect/>
          </a:stretch>
        </p:blipFill>
        <p:spPr bwMode="auto">
          <a:xfrm>
            <a:off x="1978025" y="1471613"/>
            <a:ext cx="1066800" cy="14684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9877" name="Picture 5"/>
          <p:cNvPicPr>
            <a:picLocks noChangeAspect="1" noChangeArrowheads="1"/>
          </p:cNvPicPr>
          <p:nvPr/>
        </p:nvPicPr>
        <p:blipFill>
          <a:blip r:embed="rId13" cstate="print"/>
          <a:srcRect/>
          <a:stretch>
            <a:fillRect/>
          </a:stretch>
        </p:blipFill>
        <p:spPr bwMode="auto">
          <a:xfrm>
            <a:off x="4959350" y="1662113"/>
            <a:ext cx="1119188" cy="12033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9880" name="Picture 8"/>
          <p:cNvPicPr>
            <a:picLocks noChangeAspect="1" noChangeArrowheads="1"/>
          </p:cNvPicPr>
          <p:nvPr/>
        </p:nvPicPr>
        <p:blipFill>
          <a:blip r:embed="rId14" cstate="print"/>
          <a:srcRect/>
          <a:stretch>
            <a:fillRect/>
          </a:stretch>
        </p:blipFill>
        <p:spPr bwMode="auto">
          <a:xfrm>
            <a:off x="8059738" y="1387475"/>
            <a:ext cx="873125" cy="14811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4707" name="Rectangle 1"/>
          <p:cNvSpPr>
            <a:spLocks noChangeArrowheads="1"/>
          </p:cNvSpPr>
          <p:nvPr/>
        </p:nvSpPr>
        <p:spPr bwMode="auto">
          <a:xfrm>
            <a:off x="-15875" y="2865438"/>
            <a:ext cx="9194800" cy="227012"/>
          </a:xfrm>
          <a:prstGeom prst="rect">
            <a:avLst/>
          </a:prstGeom>
          <a:solidFill>
            <a:srgbClr val="FF5050"/>
          </a:solidFill>
          <a:ln w="9525" algn="ctr">
            <a:solidFill>
              <a:srgbClr val="000000"/>
            </a:solidFill>
            <a:round/>
            <a:headEnd/>
            <a:tailEnd/>
          </a:ln>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14708" name="Rectangle 41"/>
          <p:cNvSpPr>
            <a:spLocks noChangeArrowheads="1"/>
          </p:cNvSpPr>
          <p:nvPr/>
        </p:nvSpPr>
        <p:spPr bwMode="auto">
          <a:xfrm>
            <a:off x="-15875" y="5146675"/>
            <a:ext cx="9194800" cy="227013"/>
          </a:xfrm>
          <a:prstGeom prst="rect">
            <a:avLst/>
          </a:prstGeom>
          <a:solidFill>
            <a:srgbClr val="FF5050"/>
          </a:solidFill>
          <a:ln w="9525" algn="ctr">
            <a:solidFill>
              <a:srgbClr val="000000"/>
            </a:solidFill>
            <a:round/>
            <a:headEnd/>
            <a:tailEnd/>
          </a:ln>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14709" name="TextBox 2"/>
          <p:cNvSpPr txBox="1">
            <a:spLocks noChangeArrowheads="1"/>
          </p:cNvSpPr>
          <p:nvPr/>
        </p:nvSpPr>
        <p:spPr bwMode="auto">
          <a:xfrm>
            <a:off x="177800" y="2824163"/>
            <a:ext cx="219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a:t>Amur honeysuckle</a:t>
            </a:r>
          </a:p>
        </p:txBody>
      </p:sp>
      <p:sp>
        <p:nvSpPr>
          <p:cNvPr id="114710" name="TextBox 43"/>
          <p:cNvSpPr txBox="1">
            <a:spLocks noChangeArrowheads="1"/>
          </p:cNvSpPr>
          <p:nvPr/>
        </p:nvSpPr>
        <p:spPr bwMode="auto">
          <a:xfrm>
            <a:off x="3030538" y="2820988"/>
            <a:ext cx="219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a:t>Garlic mustard</a:t>
            </a:r>
          </a:p>
        </p:txBody>
      </p:sp>
      <p:sp>
        <p:nvSpPr>
          <p:cNvPr id="114711" name="TextBox 44"/>
          <p:cNvSpPr txBox="1">
            <a:spLocks noChangeArrowheads="1"/>
          </p:cNvSpPr>
          <p:nvPr/>
        </p:nvSpPr>
        <p:spPr bwMode="auto">
          <a:xfrm>
            <a:off x="6102350" y="2830513"/>
            <a:ext cx="2198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a:t>Purple loosestrife</a:t>
            </a:r>
          </a:p>
        </p:txBody>
      </p:sp>
      <p:sp>
        <p:nvSpPr>
          <p:cNvPr id="114712" name="TextBox 45"/>
          <p:cNvSpPr txBox="1">
            <a:spLocks noChangeArrowheads="1"/>
          </p:cNvSpPr>
          <p:nvPr/>
        </p:nvSpPr>
        <p:spPr bwMode="auto">
          <a:xfrm>
            <a:off x="3133725" y="5122863"/>
            <a:ext cx="2198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a:t>Japanese knotweed</a:t>
            </a:r>
          </a:p>
        </p:txBody>
      </p:sp>
      <p:sp>
        <p:nvSpPr>
          <p:cNvPr id="114713" name="TextBox 46"/>
          <p:cNvSpPr txBox="1">
            <a:spLocks noChangeArrowheads="1"/>
          </p:cNvSpPr>
          <p:nvPr/>
        </p:nvSpPr>
        <p:spPr bwMode="auto">
          <a:xfrm>
            <a:off x="177800" y="5108575"/>
            <a:ext cx="219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a:t>Tree of heaven</a:t>
            </a:r>
          </a:p>
        </p:txBody>
      </p:sp>
      <p:sp>
        <p:nvSpPr>
          <p:cNvPr id="114714" name="TextBox 47"/>
          <p:cNvSpPr txBox="1">
            <a:spLocks noChangeArrowheads="1"/>
          </p:cNvSpPr>
          <p:nvPr/>
        </p:nvSpPr>
        <p:spPr bwMode="auto">
          <a:xfrm>
            <a:off x="6186488" y="5129213"/>
            <a:ext cx="21986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a:t>Lesser celandine</a:t>
            </a:r>
          </a:p>
        </p:txBody>
      </p:sp>
      <p:sp>
        <p:nvSpPr>
          <p:cNvPr id="114715" name="Rectangle 48"/>
          <p:cNvSpPr>
            <a:spLocks noChangeArrowheads="1"/>
          </p:cNvSpPr>
          <p:nvPr/>
        </p:nvSpPr>
        <p:spPr bwMode="auto">
          <a:xfrm>
            <a:off x="-19050" y="769938"/>
            <a:ext cx="9194800" cy="227012"/>
          </a:xfrm>
          <a:prstGeom prst="rect">
            <a:avLst/>
          </a:prstGeom>
          <a:solidFill>
            <a:srgbClr val="0076C0">
              <a:alpha val="78038"/>
            </a:srgbClr>
          </a:solidFill>
          <a:ln w="9525" algn="ctr">
            <a:solidFill>
              <a:srgbClr val="0076C0"/>
            </a:solidFill>
            <a:round/>
            <a:headEnd/>
            <a:tailEnd/>
          </a:ln>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26652" name="TextBox 49"/>
          <p:cNvSpPr txBox="1">
            <a:spLocks noChangeArrowheads="1"/>
          </p:cNvSpPr>
          <p:nvPr/>
        </p:nvSpPr>
        <p:spPr bwMode="auto">
          <a:xfrm>
            <a:off x="-15875" y="714375"/>
            <a:ext cx="93964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altLang="en-US" sz="1600" dirty="0" smtClean="0">
                <a:solidFill>
                  <a:schemeClr val="accent3"/>
                </a:solidFill>
              </a:rPr>
              <a:t>Community Backyards will </a:t>
            </a:r>
            <a:r>
              <a:rPr lang="en-US" altLang="en-US" sz="1600" b="1" dirty="0" smtClean="0">
                <a:solidFill>
                  <a:schemeClr val="accent3"/>
                </a:solidFill>
              </a:rPr>
              <a:t>not </a:t>
            </a:r>
            <a:r>
              <a:rPr lang="en-US" altLang="en-US" sz="1600" dirty="0" smtClean="0">
                <a:solidFill>
                  <a:schemeClr val="accent3"/>
                </a:solidFill>
              </a:rPr>
              <a:t>offer rebates for </a:t>
            </a:r>
            <a:r>
              <a:rPr lang="en-US" altLang="en-US" sz="1600" b="1" dirty="0" smtClean="0">
                <a:solidFill>
                  <a:schemeClr val="accent3"/>
                </a:solidFill>
              </a:rPr>
              <a:t>invasive</a:t>
            </a:r>
            <a:r>
              <a:rPr lang="en-US" altLang="en-US" sz="1600" dirty="0" smtClean="0">
                <a:solidFill>
                  <a:schemeClr val="accent3"/>
                </a:solidFill>
              </a:rPr>
              <a:t> vegetation, including their cultivars</a:t>
            </a:r>
          </a:p>
        </p:txBody>
      </p:sp>
    </p:spTree>
  </p:cSld>
  <p:clrMapOvr>
    <a:masterClrMapping/>
  </p:clrMapOvr>
  <p:transition>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4" name="Picture 17" descr="S:\District Projects &amp; Programs\Conservation Projects\Pictures\Anna Rzewnicki\Gahanna N. Ditch\2002_0628_125010A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00" y="1943623"/>
            <a:ext cx="9182100" cy="600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23"/>
          <p:cNvSpPr>
            <a:spLocks noChangeArrowheads="1"/>
          </p:cNvSpPr>
          <p:nvPr/>
        </p:nvSpPr>
        <p:spPr bwMode="auto">
          <a:xfrm rot="5400000">
            <a:off x="3031938" y="314024"/>
            <a:ext cx="400050" cy="6477001"/>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0116" name="Rectangle 23"/>
          <p:cNvSpPr>
            <a:spLocks noChangeArrowheads="1"/>
          </p:cNvSpPr>
          <p:nvPr/>
        </p:nvSpPr>
        <p:spPr bwMode="auto">
          <a:xfrm rot="5400000">
            <a:off x="5759451" y="731537"/>
            <a:ext cx="400050" cy="6442075"/>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0117" name="Rectangle 23"/>
          <p:cNvSpPr>
            <a:spLocks noChangeArrowheads="1"/>
          </p:cNvSpPr>
          <p:nvPr/>
        </p:nvSpPr>
        <p:spPr bwMode="auto">
          <a:xfrm rot="5400000">
            <a:off x="5726907" y="-690831"/>
            <a:ext cx="400050" cy="6484937"/>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90119" name="Rectangle 38"/>
          <p:cNvSpPr txBox="1">
            <a:spLocks noChangeArrowheads="1"/>
          </p:cNvSpPr>
          <p:nvPr/>
        </p:nvSpPr>
        <p:spPr bwMode="auto">
          <a:xfrm>
            <a:off x="1282361" y="1383170"/>
            <a:ext cx="659197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000" b="1" dirty="0">
                <a:solidFill>
                  <a:srgbClr val="0076C0"/>
                </a:solidFill>
                <a:latin typeface="Myriad Web Pro" pitchFamily="34" charset="0"/>
              </a:rPr>
              <a:t>Benefits of Backyard Conservation</a:t>
            </a:r>
          </a:p>
        </p:txBody>
      </p:sp>
      <p:sp>
        <p:nvSpPr>
          <p:cNvPr id="90120" name="Rectangle 23"/>
          <p:cNvSpPr>
            <a:spLocks noChangeArrowheads="1"/>
          </p:cNvSpPr>
          <p:nvPr/>
        </p:nvSpPr>
        <p:spPr bwMode="auto">
          <a:xfrm rot="5400000">
            <a:off x="3027969" y="1809481"/>
            <a:ext cx="407987" cy="6477001"/>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6" name="Rectangle 6"/>
          <p:cNvSpPr txBox="1">
            <a:spLocks noChangeArrowheads="1"/>
          </p:cNvSpPr>
          <p:nvPr/>
        </p:nvSpPr>
        <p:spPr bwMode="auto">
          <a:xfrm>
            <a:off x="213962" y="3352499"/>
            <a:ext cx="8456550" cy="4063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609600" indent="-609600">
              <a:buFontTx/>
              <a:buNone/>
              <a:defRPr/>
            </a:pPr>
            <a:r>
              <a:rPr lang="en-US" altLang="en-US" sz="2000" kern="0" dirty="0" smtClean="0">
                <a:solidFill>
                  <a:srgbClr val="FFFAC4"/>
                </a:solidFill>
                <a:latin typeface="Myriad Web Pro" pitchFamily="34" charset="0"/>
              </a:rPr>
              <a:t>Composting</a:t>
            </a:r>
            <a:endParaRPr lang="en-US" altLang="en-US" sz="2400" kern="0" dirty="0" smtClean="0">
              <a:solidFill>
                <a:srgbClr val="FFFAC4"/>
              </a:solidFill>
              <a:latin typeface="Myriad Web Pro" pitchFamily="34" charset="0"/>
            </a:endParaRPr>
          </a:p>
        </p:txBody>
      </p:sp>
      <p:sp>
        <p:nvSpPr>
          <p:cNvPr id="18" name="Rectangle 6"/>
          <p:cNvSpPr txBox="1">
            <a:spLocks noChangeArrowheads="1"/>
          </p:cNvSpPr>
          <p:nvPr/>
        </p:nvSpPr>
        <p:spPr bwMode="auto">
          <a:xfrm>
            <a:off x="2859728" y="2330213"/>
            <a:ext cx="6570044" cy="4095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609600" indent="-609600">
              <a:buFontTx/>
              <a:buNone/>
              <a:defRPr/>
            </a:pPr>
            <a:r>
              <a:rPr lang="en-US" altLang="en-US" sz="2000" kern="0" dirty="0" smtClean="0">
                <a:solidFill>
                  <a:srgbClr val="FFFAC4"/>
                </a:solidFill>
                <a:latin typeface="Myriad Web Pro" pitchFamily="34" charset="0"/>
              </a:rPr>
              <a:t>            reduce runoff and treat water as a resource </a:t>
            </a:r>
          </a:p>
          <a:p>
            <a:pPr marL="609600" indent="-609600">
              <a:defRPr/>
            </a:pPr>
            <a:endParaRPr lang="en-US" altLang="en-US" sz="2400" kern="0" dirty="0" smtClean="0">
              <a:solidFill>
                <a:srgbClr val="FFFAC4"/>
              </a:solidFill>
              <a:latin typeface="Myriad Web Pro" pitchFamily="34" charset="0"/>
            </a:endParaRPr>
          </a:p>
        </p:txBody>
      </p:sp>
      <p:sp>
        <p:nvSpPr>
          <p:cNvPr id="19" name="Rectangle 6"/>
          <p:cNvSpPr txBox="1">
            <a:spLocks noChangeArrowheads="1"/>
          </p:cNvSpPr>
          <p:nvPr/>
        </p:nvSpPr>
        <p:spPr bwMode="auto">
          <a:xfrm>
            <a:off x="3417909" y="3753375"/>
            <a:ext cx="6025511" cy="4079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609600" indent="-609600">
              <a:buFontTx/>
              <a:buNone/>
              <a:defRPr/>
            </a:pPr>
            <a:r>
              <a:rPr lang="en-US" altLang="en-US" sz="2000" kern="0" dirty="0" smtClean="0">
                <a:solidFill>
                  <a:srgbClr val="FFFAC4"/>
                </a:solidFill>
                <a:latin typeface="Myriad Web Pro" pitchFamily="34" charset="0"/>
              </a:rPr>
              <a:t> saves landfill space and enriches garden soil</a:t>
            </a:r>
          </a:p>
          <a:p>
            <a:pPr marL="609600" indent="-609600">
              <a:defRPr/>
            </a:pPr>
            <a:endParaRPr lang="en-US" altLang="en-US" sz="2400" kern="0" dirty="0" smtClean="0">
              <a:solidFill>
                <a:srgbClr val="FFFAC4"/>
              </a:solidFill>
              <a:latin typeface="Myriad Web Pro" pitchFamily="34" charset="0"/>
            </a:endParaRPr>
          </a:p>
        </p:txBody>
      </p:sp>
      <p:sp>
        <p:nvSpPr>
          <p:cNvPr id="20" name="Rectangle 6"/>
          <p:cNvSpPr txBox="1">
            <a:spLocks noChangeArrowheads="1"/>
          </p:cNvSpPr>
          <p:nvPr/>
        </p:nvSpPr>
        <p:spPr bwMode="auto">
          <a:xfrm>
            <a:off x="213962" y="4866975"/>
            <a:ext cx="5853375" cy="4095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609600" indent="-609600">
              <a:buFontTx/>
              <a:buNone/>
              <a:defRPr/>
            </a:pPr>
            <a:r>
              <a:rPr lang="en-US" altLang="en-US" sz="2000" kern="0" dirty="0" smtClean="0">
                <a:solidFill>
                  <a:srgbClr val="FFFAC4"/>
                </a:solidFill>
                <a:latin typeface="Myriad Web Pro" pitchFamily="34" charset="0"/>
              </a:rPr>
              <a:t>Planting natives</a:t>
            </a:r>
            <a:endParaRPr lang="en-US" altLang="en-US" sz="2400" kern="0" dirty="0" smtClean="0">
              <a:solidFill>
                <a:srgbClr val="FFFAC4"/>
              </a:solidFill>
              <a:latin typeface="Myriad Web Pro" pitchFamily="34" charset="0"/>
            </a:endParaRPr>
          </a:p>
        </p:txBody>
      </p:sp>
      <p:sp>
        <p:nvSpPr>
          <p:cNvPr id="90125" name="Rectangle 23"/>
          <p:cNvSpPr>
            <a:spLocks noChangeArrowheads="1"/>
          </p:cNvSpPr>
          <p:nvPr/>
        </p:nvSpPr>
        <p:spPr bwMode="auto">
          <a:xfrm rot="5400000">
            <a:off x="5759451" y="2188100"/>
            <a:ext cx="400050" cy="6461125"/>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22" name="Rectangle 6"/>
          <p:cNvSpPr txBox="1">
            <a:spLocks noChangeArrowheads="1"/>
          </p:cNvSpPr>
          <p:nvPr/>
        </p:nvSpPr>
        <p:spPr bwMode="auto">
          <a:xfrm>
            <a:off x="2832431" y="5232100"/>
            <a:ext cx="6638286" cy="4079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609600" indent="-609600">
              <a:buFontTx/>
              <a:buNone/>
              <a:defRPr/>
            </a:pPr>
            <a:r>
              <a:rPr lang="en-US" altLang="en-US" sz="2000" kern="0" dirty="0" smtClean="0">
                <a:solidFill>
                  <a:srgbClr val="FFFAC4"/>
                </a:solidFill>
                <a:latin typeface="Myriad Web Pro" pitchFamily="34" charset="0"/>
              </a:rPr>
              <a:t>           is essential for animals that depend on them</a:t>
            </a:r>
            <a:endParaRPr lang="en-US" altLang="en-US" sz="2400" kern="0" dirty="0" smtClean="0">
              <a:solidFill>
                <a:srgbClr val="FFFAC4"/>
              </a:solidFill>
              <a:latin typeface="Myriad Web Pro" pitchFamily="34" charset="0"/>
            </a:endParaRPr>
          </a:p>
        </p:txBody>
      </p:sp>
      <p:sp>
        <p:nvSpPr>
          <p:cNvPr id="90127" name="Rectangle 23"/>
          <p:cNvSpPr>
            <a:spLocks noChangeArrowheads="1"/>
          </p:cNvSpPr>
          <p:nvPr/>
        </p:nvSpPr>
        <p:spPr bwMode="auto">
          <a:xfrm rot="5400000">
            <a:off x="2982119" y="3093610"/>
            <a:ext cx="409575" cy="6399213"/>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27" name="Rectangle 6"/>
          <p:cNvSpPr txBox="1">
            <a:spLocks noChangeArrowheads="1"/>
          </p:cNvSpPr>
          <p:nvPr/>
        </p:nvSpPr>
        <p:spPr bwMode="auto">
          <a:xfrm>
            <a:off x="213962" y="6090016"/>
            <a:ext cx="5746750" cy="4079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609600" indent="-609600">
              <a:buFontTx/>
              <a:buNone/>
              <a:defRPr/>
            </a:pPr>
            <a:r>
              <a:rPr lang="en-US" altLang="en-US" sz="2000" kern="0" dirty="0" smtClean="0">
                <a:solidFill>
                  <a:srgbClr val="FFFAC4"/>
                </a:solidFill>
                <a:latin typeface="Myriad Web Pro" pitchFamily="34" charset="0"/>
              </a:rPr>
              <a:t>Proper </a:t>
            </a:r>
            <a:r>
              <a:rPr lang="en-US" altLang="en-US" sz="2000" kern="0" dirty="0" err="1" smtClean="0">
                <a:solidFill>
                  <a:srgbClr val="FFFAC4"/>
                </a:solidFill>
                <a:latin typeface="Myriad Web Pro" pitchFamily="34" charset="0"/>
              </a:rPr>
              <a:t>lawncare</a:t>
            </a:r>
            <a:endParaRPr lang="en-US" altLang="en-US" sz="2400" kern="0" dirty="0" smtClean="0">
              <a:solidFill>
                <a:srgbClr val="FFFAC4"/>
              </a:solidFill>
              <a:latin typeface="Myriad Web Pro" pitchFamily="34" charset="0"/>
            </a:endParaRPr>
          </a:p>
        </p:txBody>
      </p:sp>
      <p:sp>
        <p:nvSpPr>
          <p:cNvPr id="90129" name="Rectangle 23"/>
          <p:cNvSpPr>
            <a:spLocks noChangeArrowheads="1"/>
          </p:cNvSpPr>
          <p:nvPr/>
        </p:nvSpPr>
        <p:spPr bwMode="auto">
          <a:xfrm rot="5400000">
            <a:off x="5727073" y="3487630"/>
            <a:ext cx="400050" cy="6442075"/>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28" name="Rectangle 6"/>
          <p:cNvSpPr txBox="1">
            <a:spLocks noChangeArrowheads="1"/>
          </p:cNvSpPr>
          <p:nvPr/>
        </p:nvSpPr>
        <p:spPr bwMode="auto">
          <a:xfrm>
            <a:off x="2478750" y="6498004"/>
            <a:ext cx="6937375" cy="4079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609600" indent="-609600">
              <a:buFontTx/>
              <a:buNone/>
              <a:defRPr/>
            </a:pPr>
            <a:r>
              <a:rPr lang="en-US" altLang="en-US" sz="2000" kern="0" dirty="0" smtClean="0">
                <a:solidFill>
                  <a:srgbClr val="FFFAC4"/>
                </a:solidFill>
                <a:latin typeface="Myriad Web Pro" pitchFamily="34" charset="0"/>
              </a:rPr>
              <a:t>                                  means less watering and weeding</a:t>
            </a:r>
            <a:endParaRPr lang="en-US" altLang="en-US" sz="2400" kern="0" dirty="0" smtClean="0">
              <a:solidFill>
                <a:srgbClr val="FFFAC4"/>
              </a:solidFill>
              <a:latin typeface="Myriad Web Pro" pitchFamily="34" charset="0"/>
            </a:endParaRPr>
          </a:p>
        </p:txBody>
      </p:sp>
      <p:sp>
        <p:nvSpPr>
          <p:cNvPr id="90131" name="Rectangle 23"/>
          <p:cNvSpPr>
            <a:spLocks noChangeArrowheads="1"/>
          </p:cNvSpPr>
          <p:nvPr/>
        </p:nvSpPr>
        <p:spPr bwMode="auto">
          <a:xfrm rot="5400000">
            <a:off x="2982913" y="-1051988"/>
            <a:ext cx="407988" cy="6399213"/>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33" name="Rectangle 6"/>
          <p:cNvSpPr txBox="1">
            <a:spLocks noChangeArrowheads="1"/>
          </p:cNvSpPr>
          <p:nvPr/>
        </p:nvSpPr>
        <p:spPr bwMode="auto">
          <a:xfrm>
            <a:off x="213962" y="1951869"/>
            <a:ext cx="8283576" cy="4076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609600" indent="-609600">
              <a:buFontTx/>
              <a:buNone/>
              <a:defRPr/>
            </a:pPr>
            <a:r>
              <a:rPr lang="en-US" altLang="en-US" sz="2000" kern="0" dirty="0" smtClean="0">
                <a:solidFill>
                  <a:srgbClr val="FFFAC4"/>
                </a:solidFill>
                <a:latin typeface="Myriad Web Pro" pitchFamily="34" charset="0"/>
              </a:rPr>
              <a:t>Rain </a:t>
            </a:r>
            <a:r>
              <a:rPr lang="en-US" altLang="en-US" sz="2000" kern="0" dirty="0">
                <a:solidFill>
                  <a:srgbClr val="FFFAC4"/>
                </a:solidFill>
                <a:latin typeface="Myriad Web Pro" pitchFamily="34" charset="0"/>
              </a:rPr>
              <a:t>g</a:t>
            </a:r>
            <a:r>
              <a:rPr lang="en-US" altLang="en-US" sz="2000" kern="0" dirty="0" smtClean="0">
                <a:solidFill>
                  <a:srgbClr val="FFFAC4"/>
                </a:solidFill>
                <a:latin typeface="Myriad Web Pro" pitchFamily="34" charset="0"/>
              </a:rPr>
              <a:t>ardens and rain </a:t>
            </a:r>
            <a:r>
              <a:rPr lang="en-US" altLang="en-US" sz="2000" kern="0" dirty="0">
                <a:solidFill>
                  <a:srgbClr val="FFFAC4"/>
                </a:solidFill>
                <a:latin typeface="Myriad Web Pro" pitchFamily="34" charset="0"/>
              </a:rPr>
              <a:t>b</a:t>
            </a:r>
            <a:r>
              <a:rPr lang="en-US" altLang="en-US" sz="2000" kern="0" dirty="0" smtClean="0">
                <a:solidFill>
                  <a:srgbClr val="FFFAC4"/>
                </a:solidFill>
                <a:latin typeface="Myriad Web Pro" pitchFamily="34" charset="0"/>
              </a:rPr>
              <a:t>arrels </a:t>
            </a:r>
            <a:endParaRPr lang="en-US" altLang="en-US" sz="2400" kern="0" dirty="0" smtClean="0">
              <a:solidFill>
                <a:srgbClr val="FFFAC4"/>
              </a:solidFill>
              <a:latin typeface="Myriad Web Pro" pitchFamily="34" charset="0"/>
            </a:endParaRPr>
          </a:p>
        </p:txBody>
      </p:sp>
      <p:sp>
        <p:nvSpPr>
          <p:cNvPr id="90133" name="TextBox 1"/>
          <p:cNvSpPr txBox="1">
            <a:spLocks noChangeArrowheads="1"/>
          </p:cNvSpPr>
          <p:nvPr/>
        </p:nvSpPr>
        <p:spPr bwMode="auto">
          <a:xfrm>
            <a:off x="5053457" y="612822"/>
            <a:ext cx="397189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2700" dirty="0" smtClean="0">
                <a:solidFill>
                  <a:srgbClr val="808080"/>
                </a:solidFill>
                <a:latin typeface="Lucida Handwriting" pitchFamily="66" charset="0"/>
              </a:rPr>
              <a:t>Program  Overview</a:t>
            </a:r>
            <a:endParaRPr lang="en-US" altLang="en-US" sz="2700" dirty="0">
              <a:solidFill>
                <a:srgbClr val="808080"/>
              </a:solidFill>
              <a:latin typeface="Lucida Handwriting" pitchFamily="66" charset="0"/>
            </a:endParaRPr>
          </a:p>
        </p:txBody>
      </p:sp>
      <p:sp>
        <p:nvSpPr>
          <p:cNvPr id="23" name="Rectangle 38"/>
          <p:cNvSpPr txBox="1">
            <a:spLocks noChangeArrowheads="1"/>
          </p:cNvSpPr>
          <p:nvPr/>
        </p:nvSpPr>
        <p:spPr bwMode="auto">
          <a:xfrm>
            <a:off x="240950" y="155622"/>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4500" b="1" dirty="0" smtClean="0">
                <a:solidFill>
                  <a:srgbClr val="0076C0"/>
                </a:solidFill>
                <a:latin typeface="Myriad Web Pro" pitchFamily="34" charset="0"/>
              </a:rPr>
              <a:t>Community Backyards</a:t>
            </a:r>
            <a:endParaRPr lang="en-US" altLang="en-US" sz="4500" b="1" dirty="0">
              <a:solidFill>
                <a:srgbClr val="0076C0"/>
              </a:solidFill>
              <a:latin typeface="Myriad Web Pro" pitchFamily="34" charset="0"/>
            </a:endParaRPr>
          </a:p>
        </p:txBody>
      </p:sp>
    </p:spTree>
  </p:cSld>
  <p:clrMapOvr>
    <a:masterClrMapping/>
  </p:clrMapOvr>
  <p:transition>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7" name="Picture 2" descr="http://statebystategardening.com/images/uploads/blog_photos/Mow-in-leaves.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88" y="1040814"/>
            <a:ext cx="9178926" cy="600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Rectangle 38"/>
          <p:cNvSpPr txBox="1">
            <a:spLocks noChangeArrowheads="1"/>
          </p:cNvSpPr>
          <p:nvPr/>
        </p:nvSpPr>
        <p:spPr bwMode="auto">
          <a:xfrm>
            <a:off x="293688" y="84138"/>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err="1">
                <a:solidFill>
                  <a:srgbClr val="0076C0"/>
                </a:solidFill>
                <a:latin typeface="Myriad Web Pro" pitchFamily="34" charset="0"/>
              </a:rPr>
              <a:t>Lawncare</a:t>
            </a:r>
            <a:r>
              <a:rPr lang="en-US" altLang="en-US" sz="3500" b="1" dirty="0">
                <a:solidFill>
                  <a:srgbClr val="0076C0"/>
                </a:solidFill>
                <a:latin typeface="Myriad Web Pro" pitchFamily="34" charset="0"/>
              </a:rPr>
              <a:t> &amp; Landscape</a:t>
            </a:r>
          </a:p>
        </p:txBody>
      </p:sp>
      <p:sp>
        <p:nvSpPr>
          <p:cNvPr id="10" name="TextBox 9"/>
          <p:cNvSpPr txBox="1"/>
          <p:nvPr/>
        </p:nvSpPr>
        <p:spPr>
          <a:xfrm>
            <a:off x="0" y="3695700"/>
            <a:ext cx="6219825" cy="523875"/>
          </a:xfrm>
          <a:prstGeom prst="rect">
            <a:avLst/>
          </a:prstGeom>
          <a:solidFill>
            <a:srgbClr val="00B050">
              <a:alpha val="69000"/>
            </a:srgbClr>
          </a:solidFill>
        </p:spPr>
        <p:txBody>
          <a:bodyPr anchor="ctr">
            <a:spAutoFit/>
          </a:bodyPr>
          <a:lstStyle/>
          <a:p>
            <a:pPr>
              <a:defRPr/>
            </a:pPr>
            <a:r>
              <a:rPr lang="en-US" sz="2800" b="1" dirty="0">
                <a:solidFill>
                  <a:srgbClr val="FFFAC4"/>
                </a:solidFill>
                <a:effectLst>
                  <a:outerShdw blurRad="50800" dist="50800" dir="5400000" algn="ctr" rotWithShape="0">
                    <a:schemeClr val="tx2">
                      <a:lumMod val="95000"/>
                      <a:lumOff val="5000"/>
                    </a:schemeClr>
                  </a:outerShdw>
                </a:effectLst>
              </a:rPr>
              <a:t>Leaf it on your lawn</a:t>
            </a:r>
          </a:p>
        </p:txBody>
      </p:sp>
      <p:sp>
        <p:nvSpPr>
          <p:cNvPr id="122888" name="AutoShape 10" descr="Image result for mow to 3&quot;"/>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22889" name="AutoShape 12" descr="Image result for mow to 3&quot;"/>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22890" name="AutoShape 18" descr="Image result for tuna fish can clipart"/>
          <p:cNvSpPr>
            <a:spLocks noChangeAspect="1" noChangeArrowheads="1"/>
          </p:cNvSpPr>
          <p:nvPr/>
        </p:nvSpPr>
        <p:spPr bwMode="auto">
          <a:xfrm>
            <a:off x="446088"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22891" name="AutoShape 21" descr="Image result for tall lawn grass"/>
          <p:cNvSpPr>
            <a:spLocks noChangeAspect="1" noChangeArrowheads="1"/>
          </p:cNvSpPr>
          <p:nvPr/>
        </p:nvSpPr>
        <p:spPr bwMode="auto">
          <a:xfrm>
            <a:off x="598488"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5" name="TextBox 14"/>
          <p:cNvSpPr txBox="1"/>
          <p:nvPr/>
        </p:nvSpPr>
        <p:spPr>
          <a:xfrm>
            <a:off x="3048000" y="5688013"/>
            <a:ext cx="6129338" cy="522287"/>
          </a:xfrm>
          <a:prstGeom prst="rect">
            <a:avLst/>
          </a:prstGeom>
          <a:solidFill>
            <a:srgbClr val="00B050">
              <a:alpha val="69000"/>
            </a:srgbClr>
          </a:solidFill>
        </p:spPr>
        <p:txBody>
          <a:bodyPr anchor="ctr">
            <a:spAutoFit/>
          </a:bodyPr>
          <a:lstStyle/>
          <a:p>
            <a:pPr>
              <a:defRPr/>
            </a:pPr>
            <a:r>
              <a:rPr lang="en-US" sz="2800" b="1" dirty="0">
                <a:solidFill>
                  <a:srgbClr val="FFFAC4"/>
                </a:solidFill>
                <a:effectLst>
                  <a:outerShdw blurRad="50800" dist="50800" dir="5400000" algn="ctr" rotWithShape="0">
                    <a:schemeClr val="tx2">
                      <a:lumMod val="95000"/>
                      <a:lumOff val="5000"/>
                    </a:schemeClr>
                  </a:outerShdw>
                </a:effectLst>
              </a:rPr>
              <a:t>Stay hydrated</a:t>
            </a:r>
            <a:endParaRPr lang="en-US" sz="2000" b="1" dirty="0">
              <a:solidFill>
                <a:srgbClr val="FFFAC4"/>
              </a:solidFill>
              <a:effectLst>
                <a:outerShdw blurRad="50800" dist="50800" dir="5400000" algn="ctr" rotWithShape="0">
                  <a:schemeClr val="tx2">
                    <a:lumMod val="95000"/>
                    <a:lumOff val="5000"/>
                  </a:schemeClr>
                </a:outerShdw>
              </a:effectLst>
            </a:endParaRPr>
          </a:p>
        </p:txBody>
      </p:sp>
      <p:pic>
        <p:nvPicPr>
          <p:cNvPr id="122893"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b="19005"/>
          <a:stretch>
            <a:fillRect/>
          </a:stretch>
        </p:blipFill>
        <p:spPr bwMode="auto">
          <a:xfrm>
            <a:off x="-1588" y="1260475"/>
            <a:ext cx="3048001" cy="1428750"/>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894" name="Picture 18"/>
          <p:cNvPicPr>
            <a:picLocks noChangeAspect="1" noChangeArrowheads="1"/>
          </p:cNvPicPr>
          <p:nvPr/>
        </p:nvPicPr>
        <p:blipFill>
          <a:blip r:embed="rId6" cstate="print">
            <a:extLst>
              <a:ext uri="{28A0092B-C50C-407E-A947-70E740481C1C}">
                <a14:useLocalDpi xmlns:a14="http://schemas.microsoft.com/office/drawing/2010/main" val="0"/>
              </a:ext>
            </a:extLst>
          </a:blip>
          <a:srcRect b="20256"/>
          <a:stretch>
            <a:fillRect/>
          </a:stretch>
        </p:blipFill>
        <p:spPr bwMode="auto">
          <a:xfrm>
            <a:off x="0" y="5264150"/>
            <a:ext cx="3048000" cy="1370013"/>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895"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b="21040"/>
          <a:stretch>
            <a:fillRect/>
          </a:stretch>
        </p:blipFill>
        <p:spPr bwMode="auto">
          <a:xfrm>
            <a:off x="6129338" y="3233738"/>
            <a:ext cx="3048000" cy="1447800"/>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 name="TextBox 19"/>
          <p:cNvSpPr txBox="1"/>
          <p:nvPr/>
        </p:nvSpPr>
        <p:spPr>
          <a:xfrm>
            <a:off x="3048000" y="1558925"/>
            <a:ext cx="6129338" cy="830263"/>
          </a:xfrm>
          <a:prstGeom prst="rect">
            <a:avLst/>
          </a:prstGeom>
          <a:solidFill>
            <a:srgbClr val="00B050">
              <a:alpha val="69000"/>
            </a:srgbClr>
          </a:solidFill>
        </p:spPr>
        <p:txBody>
          <a:bodyPr anchor="ctr">
            <a:spAutoFit/>
          </a:bodyPr>
          <a:lstStyle/>
          <a:p>
            <a:pPr>
              <a:defRPr/>
            </a:pPr>
            <a:r>
              <a:rPr lang="en-US" sz="2400" b="1" dirty="0">
                <a:solidFill>
                  <a:srgbClr val="FFFAC4"/>
                </a:solidFill>
                <a:effectLst>
                  <a:outerShdw blurRad="50800" dist="50800" dir="5400000" algn="ctr" rotWithShape="0">
                    <a:schemeClr val="tx2">
                      <a:lumMod val="95000"/>
                      <a:lumOff val="5000"/>
                    </a:schemeClr>
                  </a:outerShdw>
                </a:effectLst>
              </a:rPr>
              <a:t>What you do in the comfort of you yard affects our local waterways!</a:t>
            </a:r>
            <a:endParaRPr lang="en-US" sz="1800" b="1" dirty="0">
              <a:solidFill>
                <a:srgbClr val="FFFAC4"/>
              </a:solidFill>
              <a:effectLst>
                <a:outerShdw blurRad="50800" dist="50800" dir="5400000" algn="ctr" rotWithShape="0">
                  <a:schemeClr val="tx2">
                    <a:lumMod val="95000"/>
                    <a:lumOff val="5000"/>
                  </a:schemeClr>
                </a:outerShdw>
              </a:effectLst>
            </a:endParaRPr>
          </a:p>
        </p:txBody>
      </p:sp>
      <p:sp>
        <p:nvSpPr>
          <p:cNvPr id="21" name="TextBox 20"/>
          <p:cNvSpPr txBox="1"/>
          <p:nvPr/>
        </p:nvSpPr>
        <p:spPr>
          <a:xfrm>
            <a:off x="-1588" y="701675"/>
            <a:ext cx="9178926" cy="339725"/>
          </a:xfrm>
          <a:prstGeom prst="rect">
            <a:avLst/>
          </a:prstGeom>
          <a:solidFill>
            <a:schemeClr val="accent2">
              <a:alpha val="69000"/>
            </a:schemeClr>
          </a:solidFill>
        </p:spPr>
        <p:txBody>
          <a:bodyPr anchor="ctr">
            <a:spAutoFit/>
          </a:bodyPr>
          <a:lstStyle/>
          <a:p>
            <a:pPr>
              <a:defRPr/>
            </a:pPr>
            <a:r>
              <a:rPr lang="en-US" sz="1600" b="1" i="1" dirty="0">
                <a:solidFill>
                  <a:schemeClr val="bg2">
                    <a:lumMod val="20000"/>
                    <a:lumOff val="80000"/>
                  </a:schemeClr>
                </a:solidFill>
              </a:rPr>
              <a:t>Visit getgrassy.org to learn more</a:t>
            </a:r>
            <a:endParaRPr lang="en-US" sz="1200" b="1" i="1" dirty="0">
              <a:solidFill>
                <a:schemeClr val="bg2">
                  <a:lumMod val="20000"/>
                  <a:lumOff val="80000"/>
                </a:schemeClr>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7" name="Picture 2" descr="http://statebystategardening.com/images/uploads/blog_photos/Mow-in-leaves.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588" y="1040814"/>
            <a:ext cx="9178926" cy="6002924"/>
          </a:xfrm>
          <a:prstGeom prst="rect">
            <a:avLst/>
          </a:prstGeom>
          <a:noFill/>
          <a:ln>
            <a:noFill/>
          </a:ln>
          <a:scene3d>
            <a:camera prst="orthographicFront">
              <a:rot lat="0" lon="10799999"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0" name="Rectangle 38"/>
          <p:cNvSpPr txBox="1">
            <a:spLocks noChangeArrowheads="1"/>
          </p:cNvSpPr>
          <p:nvPr/>
        </p:nvSpPr>
        <p:spPr bwMode="auto">
          <a:xfrm>
            <a:off x="228600" y="91084"/>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err="1">
                <a:solidFill>
                  <a:srgbClr val="0076C0"/>
                </a:solidFill>
                <a:latin typeface="Myriad Web Pro" pitchFamily="34" charset="0"/>
              </a:rPr>
              <a:t>Lawncare</a:t>
            </a:r>
            <a:r>
              <a:rPr lang="en-US" altLang="en-US" sz="3500" b="1" dirty="0">
                <a:solidFill>
                  <a:srgbClr val="0076C0"/>
                </a:solidFill>
                <a:latin typeface="Myriad Web Pro" pitchFamily="34" charset="0"/>
              </a:rPr>
              <a:t> &amp; Landscape</a:t>
            </a:r>
          </a:p>
        </p:txBody>
      </p:sp>
      <p:sp>
        <p:nvSpPr>
          <p:cNvPr id="10" name="TextBox 9"/>
          <p:cNvSpPr txBox="1"/>
          <p:nvPr/>
        </p:nvSpPr>
        <p:spPr>
          <a:xfrm>
            <a:off x="3048000" y="3643313"/>
            <a:ext cx="6219825" cy="523875"/>
          </a:xfrm>
          <a:prstGeom prst="rect">
            <a:avLst/>
          </a:prstGeom>
          <a:solidFill>
            <a:schemeClr val="accent2">
              <a:alpha val="69000"/>
            </a:schemeClr>
          </a:solidFill>
        </p:spPr>
        <p:txBody>
          <a:bodyPr anchor="ctr">
            <a:spAutoFit/>
          </a:bodyPr>
          <a:lstStyle/>
          <a:p>
            <a:pPr>
              <a:defRPr/>
            </a:pPr>
            <a:r>
              <a:rPr lang="en-US" sz="2800" b="1" dirty="0">
                <a:solidFill>
                  <a:srgbClr val="FFFAC4"/>
                </a:solidFill>
                <a:effectLst>
                  <a:outerShdw blurRad="50800" dist="50800" dir="5400000" algn="ctr" rotWithShape="0">
                    <a:schemeClr val="tx2">
                      <a:lumMod val="95000"/>
                      <a:lumOff val="5000"/>
                    </a:schemeClr>
                  </a:outerShdw>
                </a:effectLst>
              </a:rPr>
              <a:t>Mow to grow</a:t>
            </a:r>
            <a:endParaRPr lang="en-US" sz="2400" b="1" dirty="0">
              <a:solidFill>
                <a:srgbClr val="FFFAC4"/>
              </a:solidFill>
              <a:effectLst>
                <a:outerShdw blurRad="50800" dist="50800" dir="5400000" algn="ctr" rotWithShape="0">
                  <a:schemeClr val="tx2">
                    <a:lumMod val="95000"/>
                    <a:lumOff val="5000"/>
                  </a:schemeClr>
                </a:outerShdw>
              </a:effectLst>
            </a:endParaRPr>
          </a:p>
        </p:txBody>
      </p:sp>
      <p:sp>
        <p:nvSpPr>
          <p:cNvPr id="123912" name="AutoShape 10" descr="Image result for mow to 3&quot;"/>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23913" name="AutoShape 12" descr="Image result for mow to 3&quot;"/>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23914" name="AutoShape 18" descr="Image result for tuna fish can clipart"/>
          <p:cNvSpPr>
            <a:spLocks noChangeAspect="1" noChangeArrowheads="1"/>
          </p:cNvSpPr>
          <p:nvPr/>
        </p:nvSpPr>
        <p:spPr bwMode="auto">
          <a:xfrm>
            <a:off x="446088"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23915" name="AutoShape 21" descr="Image result for tall lawn grass"/>
          <p:cNvSpPr>
            <a:spLocks noChangeAspect="1" noChangeArrowheads="1"/>
          </p:cNvSpPr>
          <p:nvPr/>
        </p:nvSpPr>
        <p:spPr bwMode="auto">
          <a:xfrm>
            <a:off x="598488"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5" name="TextBox 14"/>
          <p:cNvSpPr txBox="1"/>
          <p:nvPr/>
        </p:nvSpPr>
        <p:spPr>
          <a:xfrm>
            <a:off x="-19050" y="5588000"/>
            <a:ext cx="6129338" cy="522288"/>
          </a:xfrm>
          <a:prstGeom prst="rect">
            <a:avLst/>
          </a:prstGeom>
          <a:solidFill>
            <a:schemeClr val="accent2">
              <a:alpha val="69000"/>
            </a:schemeClr>
          </a:solidFill>
        </p:spPr>
        <p:txBody>
          <a:bodyPr anchor="ctr">
            <a:spAutoFit/>
          </a:bodyPr>
          <a:lstStyle/>
          <a:p>
            <a:pPr>
              <a:defRPr/>
            </a:pPr>
            <a:r>
              <a:rPr lang="en-US" sz="2800" b="1" dirty="0">
                <a:solidFill>
                  <a:srgbClr val="FFFAC4"/>
                </a:solidFill>
                <a:effectLst>
                  <a:outerShdw blurRad="50800" dist="50800" dir="5400000" algn="ctr" rotWithShape="0">
                    <a:schemeClr val="tx2">
                      <a:lumMod val="95000"/>
                      <a:lumOff val="5000"/>
                    </a:schemeClr>
                  </a:outerShdw>
                </a:effectLst>
              </a:rPr>
              <a:t>Choose fall</a:t>
            </a:r>
            <a:endParaRPr lang="en-US" sz="2400" b="1" dirty="0">
              <a:solidFill>
                <a:srgbClr val="FFFAC4"/>
              </a:solidFill>
              <a:effectLst>
                <a:outerShdw blurRad="50800" dist="50800" dir="5400000" algn="ctr" rotWithShape="0">
                  <a:schemeClr val="tx2">
                    <a:lumMod val="95000"/>
                    <a:lumOff val="5000"/>
                  </a:schemeClr>
                </a:outerShdw>
              </a:effectLst>
            </a:endParaRPr>
          </a:p>
        </p:txBody>
      </p:sp>
      <p:sp>
        <p:nvSpPr>
          <p:cNvPr id="20" name="TextBox 19"/>
          <p:cNvSpPr txBox="1"/>
          <p:nvPr/>
        </p:nvSpPr>
        <p:spPr>
          <a:xfrm>
            <a:off x="0" y="1714500"/>
            <a:ext cx="6219825" cy="523875"/>
          </a:xfrm>
          <a:prstGeom prst="rect">
            <a:avLst/>
          </a:prstGeom>
          <a:solidFill>
            <a:schemeClr val="accent2">
              <a:alpha val="69000"/>
            </a:schemeClr>
          </a:solidFill>
        </p:spPr>
        <p:txBody>
          <a:bodyPr anchor="ctr">
            <a:spAutoFit/>
          </a:bodyPr>
          <a:lstStyle/>
          <a:p>
            <a:pPr>
              <a:defRPr/>
            </a:pPr>
            <a:r>
              <a:rPr lang="en-US" sz="2800" b="1" dirty="0">
                <a:solidFill>
                  <a:srgbClr val="FFFAC4"/>
                </a:solidFill>
                <a:effectLst>
                  <a:outerShdw blurRad="50800" dist="50800" dir="5400000" algn="ctr" rotWithShape="0">
                    <a:schemeClr val="tx2">
                      <a:lumMod val="95000"/>
                      <a:lumOff val="5000"/>
                    </a:schemeClr>
                  </a:outerShdw>
                </a:effectLst>
              </a:rPr>
              <a:t>Soak it in</a:t>
            </a:r>
            <a:endParaRPr lang="en-US" sz="2400" b="1" dirty="0">
              <a:solidFill>
                <a:srgbClr val="FFFAC4"/>
              </a:solidFill>
              <a:effectLst>
                <a:outerShdw blurRad="50800" dist="50800" dir="5400000" algn="ctr" rotWithShape="0">
                  <a:schemeClr val="tx2">
                    <a:lumMod val="95000"/>
                    <a:lumOff val="5000"/>
                  </a:schemeClr>
                </a:outerShdw>
              </a:effectLst>
            </a:endParaRPr>
          </a:p>
        </p:txBody>
      </p:sp>
      <p:pic>
        <p:nvPicPr>
          <p:cNvPr id="19" name="Picture 2" descr="S:\District Projects &amp; Programs\Conservation Projects\Backyard Conservation\Lawncare &amp; fertilizer\Marketing, communication, &amp; advertising materials\Logos with fixings\GetGrassy-Lawnscapes-Final\Print-CMYK-JPG\GetGrassy_Lawnscapes_LawnMower.jpg"/>
          <p:cNvPicPr>
            <a:picLocks noChangeAspect="1" noChangeArrowheads="1"/>
          </p:cNvPicPr>
          <p:nvPr/>
        </p:nvPicPr>
        <p:blipFill rotWithShape="1">
          <a:blip r:embed="rId5" cstate="print"/>
          <a:srcRect b="17932"/>
          <a:stretch/>
        </p:blipFill>
        <p:spPr bwMode="auto">
          <a:xfrm>
            <a:off x="-19050" y="3124200"/>
            <a:ext cx="3048000" cy="1562100"/>
          </a:xfrm>
          <a:prstGeom prst="rect">
            <a:avLst/>
          </a:prstGeom>
          <a:ln w="254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9875" name="Picture 3" descr="S:\District Projects &amp; Programs\Conservation Projects\Backyard Conservation\Lawncare &amp; fertilizer\Marketing, communication, &amp; advertising materials\Logos with fixings\GetGrassy-Lawnscapes-Final\Print-CMYK-JPG\GetGrassy_Lawnscapes_Cow.jpg"/>
          <p:cNvPicPr>
            <a:picLocks noChangeAspect="1" noChangeArrowheads="1"/>
          </p:cNvPicPr>
          <p:nvPr/>
        </p:nvPicPr>
        <p:blipFill rotWithShape="1">
          <a:blip r:embed="rId6" cstate="print"/>
          <a:srcRect b="20602"/>
          <a:stretch/>
        </p:blipFill>
        <p:spPr bwMode="auto">
          <a:xfrm>
            <a:off x="6167438" y="1344613"/>
            <a:ext cx="2971800" cy="1258887"/>
          </a:xfrm>
          <a:prstGeom prst="rect">
            <a:avLst/>
          </a:prstGeom>
          <a:ln w="254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9876" name="Picture 4" descr="S:\District Projects &amp; Programs\Conservation Projects\Backyard Conservation\Lawncare &amp; fertilizer\Marketing, communication, &amp; advertising materials\Logos with fixings\GetGrassy-Lawnscapes-Final\Print-CMYK-JPG\GetGrassy_Lawnscapes_Flamingos.jpg"/>
          <p:cNvPicPr>
            <a:picLocks noChangeAspect="1" noChangeArrowheads="1"/>
          </p:cNvPicPr>
          <p:nvPr/>
        </p:nvPicPr>
        <p:blipFill rotWithShape="1">
          <a:blip r:embed="rId7" cstate="print"/>
          <a:srcRect b="21028"/>
          <a:stretch/>
        </p:blipFill>
        <p:spPr bwMode="auto">
          <a:xfrm>
            <a:off x="6110288" y="5245100"/>
            <a:ext cx="3048000" cy="1208088"/>
          </a:xfrm>
          <a:prstGeom prst="rect">
            <a:avLst/>
          </a:prstGeom>
          <a:ln w="254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3921" name="TextBox 20"/>
          <p:cNvSpPr txBox="1">
            <a:spLocks noChangeArrowheads="1"/>
          </p:cNvSpPr>
          <p:nvPr/>
        </p:nvSpPr>
        <p:spPr bwMode="auto">
          <a:xfrm>
            <a:off x="-1588" y="701675"/>
            <a:ext cx="9178926" cy="339725"/>
          </a:xfrm>
          <a:prstGeom prst="rect">
            <a:avLst/>
          </a:prstGeom>
          <a:solidFill>
            <a:srgbClr val="00B050">
              <a:alpha val="6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600" b="1" i="1">
                <a:solidFill>
                  <a:schemeClr val="tx2"/>
                </a:solidFill>
              </a:rPr>
              <a:t>Visit getgrassy.org to learn more</a:t>
            </a:r>
            <a:endParaRPr lang="en-US" altLang="en-US" sz="1200" b="1" i="1">
              <a:solidFill>
                <a:schemeClr val="tx2"/>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bwMode="auto">
          <a:xfrm>
            <a:off x="621067" y="1832987"/>
            <a:ext cx="506582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595959"/>
              </a:buClr>
              <a:buFont typeface="Arial" charset="0"/>
              <a:buChar char="•"/>
              <a:defRPr sz="2400" kern="1200">
                <a:solidFill>
                  <a:srgbClr val="404040"/>
                </a:solidFill>
                <a:latin typeface="+mn-lt"/>
                <a:ea typeface="+mn-ea"/>
                <a:cs typeface="+mn-cs"/>
              </a:defRPr>
            </a:lvl1pPr>
            <a:lvl2pPr marL="742950" indent="-285750" algn="l" rtl="0" eaLnBrk="1" fontAlgn="base" hangingPunct="1">
              <a:spcBef>
                <a:spcPct val="20000"/>
              </a:spcBef>
              <a:spcAft>
                <a:spcPct val="0"/>
              </a:spcAft>
              <a:buClr>
                <a:srgbClr val="595959"/>
              </a:buClr>
              <a:buFont typeface="Arial" charset="0"/>
              <a:buChar char="•"/>
              <a:defRPr kern="1200">
                <a:solidFill>
                  <a:srgbClr val="404040"/>
                </a:solidFill>
                <a:latin typeface="+mn-lt"/>
                <a:ea typeface="+mn-ea"/>
                <a:cs typeface="+mn-cs"/>
              </a:defRPr>
            </a:lvl2pPr>
            <a:lvl3pPr marL="1143000" indent="-228600" algn="l" rtl="0" eaLnBrk="1" fontAlgn="base" hangingPunct="1">
              <a:spcBef>
                <a:spcPct val="20000"/>
              </a:spcBef>
              <a:spcAft>
                <a:spcPct val="0"/>
              </a:spcAft>
              <a:buClr>
                <a:srgbClr val="595959"/>
              </a:buClr>
              <a:buFont typeface="Arial" charset="0"/>
              <a:buChar char="•"/>
              <a:defRPr sz="2000" kern="1200">
                <a:solidFill>
                  <a:srgbClr val="404040"/>
                </a:solidFill>
                <a:latin typeface="+mn-lt"/>
                <a:ea typeface="+mn-ea"/>
                <a:cs typeface="+mn-cs"/>
              </a:defRPr>
            </a:lvl3pPr>
            <a:lvl4pPr marL="1600200" indent="-228600" algn="l" rtl="0" eaLnBrk="1" fontAlgn="base" hangingPunct="1">
              <a:spcBef>
                <a:spcPct val="20000"/>
              </a:spcBef>
              <a:spcAft>
                <a:spcPct val="0"/>
              </a:spcAft>
              <a:buClr>
                <a:srgbClr val="595959"/>
              </a:buClr>
              <a:buFont typeface="Arial" charset="0"/>
              <a:buChar char="•"/>
              <a:defRPr kern="1200">
                <a:solidFill>
                  <a:srgbClr val="404040"/>
                </a:solidFill>
                <a:latin typeface="+mn-lt"/>
                <a:ea typeface="+mn-ea"/>
                <a:cs typeface="+mn-cs"/>
              </a:defRPr>
            </a:lvl4pPr>
            <a:lvl5pPr marL="2057400" indent="-228600" algn="l" rtl="0" eaLnBrk="1" fontAlgn="base" hangingPunct="1">
              <a:spcBef>
                <a:spcPct val="20000"/>
              </a:spcBef>
              <a:spcAft>
                <a:spcPct val="0"/>
              </a:spcAft>
              <a:buClr>
                <a:srgbClr val="595959"/>
              </a:buClr>
              <a:buFont typeface="Arial" charset="0"/>
              <a:buChar char="•"/>
              <a:defRPr sz="1600" kern="1200">
                <a:solidFill>
                  <a:srgbClr val="40404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10281" indent="-410281" defTabSz="1094083">
              <a:defRPr/>
            </a:pPr>
            <a:endParaRPr lang="en-US" sz="3300" b="1">
              <a:solidFill>
                <a:srgbClr val="76777B"/>
              </a:solidFill>
              <a:latin typeface="Abel" panose="02000506030000020004" pitchFamily="2"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9109" y="3904143"/>
            <a:ext cx="4585425" cy="1746828"/>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5803" r="5638"/>
          <a:stretch/>
        </p:blipFill>
        <p:spPr>
          <a:xfrm>
            <a:off x="251951" y="3693225"/>
            <a:ext cx="2133600" cy="2218751"/>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8367" t="12722" r="7636" b="4622"/>
          <a:stretch/>
        </p:blipFill>
        <p:spPr>
          <a:xfrm>
            <a:off x="1941130" y="890644"/>
            <a:ext cx="1676401" cy="2607636"/>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23792" r="34176"/>
          <a:stretch/>
        </p:blipFill>
        <p:spPr>
          <a:xfrm>
            <a:off x="2514506" y="3693225"/>
            <a:ext cx="1143000" cy="2218751"/>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4339" r="51051" b="6250"/>
          <a:stretch/>
        </p:blipFill>
        <p:spPr>
          <a:xfrm>
            <a:off x="251952" y="890644"/>
            <a:ext cx="1567044" cy="2607636"/>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30317" r="29882"/>
          <a:stretch/>
        </p:blipFill>
        <p:spPr>
          <a:xfrm>
            <a:off x="3739664" y="890644"/>
            <a:ext cx="1312785" cy="2609939"/>
          </a:xfrm>
          <a:prstGeom prst="rect">
            <a:avLst/>
          </a:prstGeom>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41107" t="37410" b="1142"/>
          <a:stretch/>
        </p:blipFill>
        <p:spPr>
          <a:xfrm>
            <a:off x="5174582" y="895333"/>
            <a:ext cx="1528494" cy="1252780"/>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24401" r="34169" b="7037"/>
          <a:stretch/>
        </p:blipFill>
        <p:spPr>
          <a:xfrm>
            <a:off x="6835129" y="890644"/>
            <a:ext cx="1475235" cy="2607635"/>
          </a:xfrm>
          <a:prstGeom prst="rect">
            <a:avLst/>
          </a:prstGeom>
        </p:spPr>
      </p:pic>
      <p:pic>
        <p:nvPicPr>
          <p:cNvPr id="14" name="Picture 13"/>
          <p:cNvPicPr>
            <a:picLocks noChangeAspect="1"/>
          </p:cNvPicPr>
          <p:nvPr/>
        </p:nvPicPr>
        <p:blipFill rotWithShape="1">
          <a:blip r:embed="rId11" cstate="print">
            <a:extLst>
              <a:ext uri="{28A0092B-C50C-407E-A947-70E740481C1C}">
                <a14:useLocalDpi xmlns:a14="http://schemas.microsoft.com/office/drawing/2010/main" val="0"/>
              </a:ext>
            </a:extLst>
          </a:blip>
          <a:srcRect t="1890" b="435"/>
          <a:stretch/>
        </p:blipFill>
        <p:spPr>
          <a:xfrm>
            <a:off x="5179546" y="2303808"/>
            <a:ext cx="1528489" cy="1194472"/>
          </a:xfrm>
          <a:prstGeom prst="rect">
            <a:avLst/>
          </a:prstGeom>
        </p:spPr>
      </p:pic>
      <p:sp>
        <p:nvSpPr>
          <p:cNvPr id="5" name="TextBox 4"/>
          <p:cNvSpPr txBox="1"/>
          <p:nvPr/>
        </p:nvSpPr>
        <p:spPr>
          <a:xfrm>
            <a:off x="251952" y="154380"/>
            <a:ext cx="8571414" cy="523220"/>
          </a:xfrm>
          <a:prstGeom prst="rect">
            <a:avLst/>
          </a:prstGeom>
          <a:noFill/>
        </p:spPr>
        <p:txBody>
          <a:bodyPr wrap="square" rtlCol="0">
            <a:spAutoFit/>
          </a:bodyPr>
          <a:lstStyle/>
          <a:p>
            <a:r>
              <a:rPr lang="en-US" dirty="0" smtClean="0"/>
              <a:t>Thank you to SWACO for their partnership for compost bin reimbursements. The next few slides will focus on composting the right material to help decrease the food waste in Franklin County. </a:t>
            </a:r>
            <a:endParaRPr lang="en-US" dirty="0"/>
          </a:p>
        </p:txBody>
      </p:sp>
    </p:spTree>
    <p:extLst>
      <p:ext uri="{BB962C8B-B14F-4D97-AF65-F5344CB8AC3E}">
        <p14:creationId xmlns:p14="http://schemas.microsoft.com/office/powerpoint/2010/main" val="121090662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00200"/>
            <a:ext cx="9144000" cy="4165600"/>
          </a:xfrm>
          <a:prstGeom prst="rect">
            <a:avLst/>
          </a:prstGeom>
          <a:solidFill>
            <a:srgbClr val="004A97"/>
          </a:solidFill>
          <a:ln>
            <a:no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sz="2200"/>
          </a:p>
        </p:txBody>
      </p:sp>
      <p:sp>
        <p:nvSpPr>
          <p:cNvPr id="2" name="Title 1"/>
          <p:cNvSpPr>
            <a:spLocks noGrp="1"/>
          </p:cNvSpPr>
          <p:nvPr>
            <p:ph type="title"/>
          </p:nvPr>
        </p:nvSpPr>
        <p:spPr>
          <a:xfrm>
            <a:off x="464127" y="2717295"/>
            <a:ext cx="7239000" cy="813811"/>
          </a:xfrm>
        </p:spPr>
        <p:txBody>
          <a:bodyPr/>
          <a:lstStyle/>
          <a:p>
            <a:pPr algn="l"/>
            <a:r>
              <a:rPr lang="en-US" sz="5300" dirty="0">
                <a:latin typeface="Klavika Bd" panose="02000803050000020004" pitchFamily="50" charset="0"/>
              </a:rPr>
              <a:t>When we waste </a:t>
            </a:r>
            <a:r>
              <a:rPr lang="en-US" sz="5300" dirty="0">
                <a:solidFill>
                  <a:srgbClr val="7CEAF6"/>
                </a:solidFill>
                <a:latin typeface="Klavika Bd" panose="02000803050000020004" pitchFamily="50" charset="0"/>
              </a:rPr>
              <a:t>food,</a:t>
            </a:r>
            <a:r>
              <a:rPr lang="en-US" sz="5300" dirty="0">
                <a:latin typeface="Klavika Bd" panose="02000803050000020004" pitchFamily="50" charset="0"/>
              </a:rPr>
              <a:t> </a:t>
            </a:r>
            <a:br>
              <a:rPr lang="en-US" sz="5300" dirty="0">
                <a:latin typeface="Klavika Bd" panose="02000803050000020004" pitchFamily="50" charset="0"/>
              </a:rPr>
            </a:br>
            <a:r>
              <a:rPr lang="en-US" sz="5300" dirty="0">
                <a:latin typeface="Klavika Bd" panose="02000803050000020004" pitchFamily="50" charset="0"/>
              </a:rPr>
              <a:t>       </a:t>
            </a:r>
            <a:endParaRPr lang="en-US" dirty="0">
              <a:solidFill>
                <a:srgbClr val="7CEAF6"/>
              </a:solidFill>
              <a:latin typeface="Klavika Bd" panose="02000803050000020004" pitchFamily="50" charset="0"/>
            </a:endParaRPr>
          </a:p>
        </p:txBody>
      </p:sp>
      <p:sp>
        <p:nvSpPr>
          <p:cNvPr id="5" name="Rectangle 4">
            <a:extLst>
              <a:ext uri="{FF2B5EF4-FFF2-40B4-BE49-F238E27FC236}">
                <a16:creationId xmlns="" xmlns:a16="http://schemas.microsoft.com/office/drawing/2014/main" id="{B3049E26-6C7E-4E19-A333-8C7F4DEACA10}"/>
              </a:ext>
            </a:extLst>
          </p:cNvPr>
          <p:cNvSpPr/>
          <p:nvPr/>
        </p:nvSpPr>
        <p:spPr>
          <a:xfrm>
            <a:off x="1026754" y="3697071"/>
            <a:ext cx="7689734" cy="898467"/>
          </a:xfrm>
          <a:prstGeom prst="rect">
            <a:avLst/>
          </a:prstGeom>
        </p:spPr>
        <p:txBody>
          <a:bodyPr wrap="square" lIns="82058" tIns="41029" rIns="82058" bIns="41029">
            <a:spAutoFit/>
          </a:bodyPr>
          <a:lstStyle/>
          <a:p>
            <a:r>
              <a:rPr lang="en-US" sz="5300" b="1" dirty="0">
                <a:solidFill>
                  <a:prstClr val="white"/>
                </a:solidFill>
                <a:latin typeface="Klavika Bd" panose="02000803050000020004" pitchFamily="50" charset="0"/>
                <a:ea typeface="+mj-ea"/>
                <a:cs typeface="+mj-cs"/>
              </a:rPr>
              <a:t>what else do we waste? </a:t>
            </a:r>
            <a:endParaRPr lang="en-US" dirty="0"/>
          </a:p>
        </p:txBody>
      </p:sp>
    </p:spTree>
    <p:extLst>
      <p:ext uri="{BB962C8B-B14F-4D97-AF65-F5344CB8AC3E}">
        <p14:creationId xmlns:p14="http://schemas.microsoft.com/office/powerpoint/2010/main" val="233013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758" y="456426"/>
            <a:ext cx="4287006" cy="797324"/>
          </a:xfrm>
        </p:spPr>
        <p:txBody>
          <a:bodyPr>
            <a:normAutofit/>
          </a:bodyPr>
          <a:lstStyle/>
          <a:p>
            <a:r>
              <a:rPr lang="en-US" sz="4000" b="1" dirty="0">
                <a:solidFill>
                  <a:srgbClr val="043685"/>
                </a:solidFill>
                <a:latin typeface="Klavika Bd" panose="02000803050000020004" pitchFamily="50" charset="0"/>
              </a:rPr>
              <a:t>13% Wasted Food</a:t>
            </a:r>
          </a:p>
        </p:txBody>
      </p:sp>
      <p:pic>
        <p:nvPicPr>
          <p:cNvPr id="4" name="Content Placeholder 3"/>
          <p:cNvPicPr>
            <a:picLocks noGrp="1" noChangeAspect="1"/>
          </p:cNvPicPr>
          <p:nvPr>
            <p:ph idx="1"/>
          </p:nvPr>
        </p:nvPicPr>
        <p:blipFill>
          <a:blip r:embed="rId3" cstate="print"/>
          <a:stretch>
            <a:fillRect/>
          </a:stretch>
        </p:blipFill>
        <p:spPr>
          <a:xfrm>
            <a:off x="585533" y="1270659"/>
            <a:ext cx="7224765" cy="4799943"/>
          </a:xfrm>
          <a:prstGeom prst="rect">
            <a:avLst/>
          </a:prstGeom>
          <a:ln>
            <a:noFill/>
          </a:ln>
        </p:spPr>
      </p:pic>
      <p:sp>
        <p:nvSpPr>
          <p:cNvPr id="3" name="Rectangle: Rounded Corners 2"/>
          <p:cNvSpPr/>
          <p:nvPr/>
        </p:nvSpPr>
        <p:spPr>
          <a:xfrm>
            <a:off x="681671" y="3679527"/>
            <a:ext cx="1218382" cy="351692"/>
          </a:xfrm>
          <a:prstGeom prst="roundRect">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Tree>
    <p:extLst>
      <p:ext uri="{BB962C8B-B14F-4D97-AF65-F5344CB8AC3E}">
        <p14:creationId xmlns:p14="http://schemas.microsoft.com/office/powerpoint/2010/main" val="2876010048"/>
      </p:ext>
    </p:extLst>
  </p:cSld>
  <p:clrMapOvr>
    <a:masterClrMapping/>
  </p:clrMapOvr>
  <p:transition>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00200"/>
            <a:ext cx="9144000" cy="4165600"/>
          </a:xfrm>
          <a:prstGeom prst="rect">
            <a:avLst/>
          </a:prstGeom>
          <a:solidFill>
            <a:srgbClr val="004A97"/>
          </a:solidFill>
          <a:ln>
            <a:no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sz="2200"/>
          </a:p>
        </p:txBody>
      </p:sp>
      <p:sp>
        <p:nvSpPr>
          <p:cNvPr id="2" name="Title 1"/>
          <p:cNvSpPr>
            <a:spLocks noGrp="1"/>
          </p:cNvSpPr>
          <p:nvPr>
            <p:ph type="title"/>
          </p:nvPr>
        </p:nvSpPr>
        <p:spPr>
          <a:xfrm>
            <a:off x="571995" y="3470277"/>
            <a:ext cx="2883726" cy="813811"/>
          </a:xfrm>
        </p:spPr>
        <p:txBody>
          <a:bodyPr/>
          <a:lstStyle/>
          <a:p>
            <a:pPr algn="l"/>
            <a:r>
              <a:rPr lang="en-US" sz="4000" dirty="0">
                <a:latin typeface="Klavika Bd" panose="02000803050000020004" pitchFamily="50" charset="0"/>
              </a:rPr>
              <a:t>Every time you </a:t>
            </a:r>
            <a:r>
              <a:rPr lang="en-US" sz="4000" dirty="0">
                <a:solidFill>
                  <a:srgbClr val="7CEAF6"/>
                </a:solidFill>
                <a:latin typeface="Klavika Bd" panose="02000803050000020004" pitchFamily="50" charset="0"/>
              </a:rPr>
              <a:t>eat,</a:t>
            </a:r>
            <a:r>
              <a:rPr lang="en-US" sz="4000" dirty="0">
                <a:latin typeface="Klavika Bd" panose="02000803050000020004" pitchFamily="50" charset="0"/>
              </a:rPr>
              <a:t> </a:t>
            </a:r>
            <a:r>
              <a:rPr lang="en-US" sz="4000" dirty="0">
                <a:solidFill>
                  <a:prstClr val="white"/>
                </a:solidFill>
                <a:latin typeface="Klavika Bd" panose="02000803050000020004" pitchFamily="50" charset="0"/>
              </a:rPr>
              <a:t>you make a </a:t>
            </a:r>
            <a:r>
              <a:rPr lang="en-US" sz="4000" dirty="0">
                <a:solidFill>
                  <a:srgbClr val="7CEAF6"/>
                </a:solidFill>
                <a:latin typeface="Klavika Bd" panose="02000803050000020004" pitchFamily="50" charset="0"/>
              </a:rPr>
              <a:t>choice</a:t>
            </a:r>
            <a:r>
              <a:rPr lang="en-US" sz="4000" dirty="0">
                <a:solidFill>
                  <a:prstClr val="white"/>
                </a:solidFill>
                <a:latin typeface="Klavika Bd" panose="02000803050000020004" pitchFamily="50" charset="0"/>
              </a:rPr>
              <a:t>…. </a:t>
            </a:r>
            <a:r>
              <a:rPr lang="en-US" sz="5400" dirty="0"/>
              <a:t/>
            </a:r>
            <a:br>
              <a:rPr lang="en-US" sz="5400" dirty="0"/>
            </a:br>
            <a:r>
              <a:rPr lang="en-US" sz="5300" dirty="0">
                <a:latin typeface="Klavika Bd" panose="02000803050000020004" pitchFamily="50" charset="0"/>
              </a:rPr>
              <a:t/>
            </a:r>
            <a:br>
              <a:rPr lang="en-US" sz="5300" dirty="0">
                <a:latin typeface="Klavika Bd" panose="02000803050000020004" pitchFamily="50" charset="0"/>
              </a:rPr>
            </a:br>
            <a:r>
              <a:rPr lang="en-US" sz="5300" dirty="0">
                <a:latin typeface="Klavika Bd" panose="02000803050000020004" pitchFamily="50" charset="0"/>
              </a:rPr>
              <a:t>       </a:t>
            </a:r>
            <a:endParaRPr lang="en-US" dirty="0">
              <a:solidFill>
                <a:srgbClr val="7CEAF6"/>
              </a:solidFill>
              <a:latin typeface="Klavika Bd" panose="02000803050000020004" pitchFamily="50" charset="0"/>
            </a:endParaRPr>
          </a:p>
        </p:txBody>
      </p:sp>
      <p:sp>
        <p:nvSpPr>
          <p:cNvPr id="8" name="Title 1"/>
          <p:cNvSpPr txBox="1">
            <a:spLocks/>
          </p:cNvSpPr>
          <p:nvPr/>
        </p:nvSpPr>
        <p:spPr>
          <a:xfrm>
            <a:off x="4690753" y="4794708"/>
            <a:ext cx="3823854" cy="813811"/>
          </a:xfrm>
          <a:prstGeom prst="rect">
            <a:avLst/>
          </a:prstGeom>
        </p:spPr>
        <p:txBody>
          <a:bodyPr vert="horz" lIns="82058" tIns="41029" rIns="82058" bIns="41029" rtlCol="0" anchor="ctr">
            <a:noAutofit/>
          </a:bodyPr>
          <a:lstStyle>
            <a:lvl1pPr algn="r" defTabSz="547042" rtl="0" eaLnBrk="1" latinLnBrk="0" hangingPunct="1">
              <a:spcBef>
                <a:spcPct val="0"/>
              </a:spcBef>
              <a:buNone/>
              <a:defRPr sz="3800" b="1" kern="1200">
                <a:solidFill>
                  <a:schemeClr val="bg1"/>
                </a:solidFill>
                <a:latin typeface="+mj-lt"/>
                <a:ea typeface="+mj-ea"/>
                <a:cs typeface="+mj-cs"/>
              </a:defRPr>
            </a:lvl1pPr>
          </a:lstStyle>
          <a:p>
            <a:pPr fontAlgn="auto">
              <a:spcAft>
                <a:spcPts val="0"/>
              </a:spcAft>
            </a:pPr>
            <a:r>
              <a:rPr lang="en-US" sz="4000" dirty="0" smtClean="0">
                <a:latin typeface="Klavika Bd" panose="02000803050000020004" pitchFamily="50" charset="0"/>
              </a:rPr>
              <a:t>An ounce of </a:t>
            </a:r>
            <a:r>
              <a:rPr lang="en-US" sz="4000" dirty="0" smtClean="0">
                <a:solidFill>
                  <a:srgbClr val="7CEAF6"/>
                </a:solidFill>
                <a:latin typeface="Klavika Bd" panose="02000803050000020004" pitchFamily="50" charset="0"/>
              </a:rPr>
              <a:t>prevention</a:t>
            </a:r>
            <a:r>
              <a:rPr lang="en-US" sz="4000" dirty="0" smtClean="0">
                <a:latin typeface="Klavika Bd" panose="02000803050000020004" pitchFamily="50" charset="0"/>
              </a:rPr>
              <a:t> is worth a pound of </a:t>
            </a:r>
            <a:r>
              <a:rPr lang="en-US" sz="4000" dirty="0" smtClean="0">
                <a:solidFill>
                  <a:srgbClr val="7CEAF6"/>
                </a:solidFill>
                <a:latin typeface="Klavika Bd" panose="02000803050000020004" pitchFamily="50" charset="0"/>
              </a:rPr>
              <a:t>compost</a:t>
            </a:r>
            <a:r>
              <a:rPr lang="en-US" sz="5400" dirty="0" smtClean="0"/>
              <a:t/>
            </a:r>
            <a:br>
              <a:rPr lang="en-US" sz="5400" dirty="0" smtClean="0"/>
            </a:br>
            <a:r>
              <a:rPr lang="en-US" sz="5300" dirty="0" smtClean="0">
                <a:latin typeface="Klavika Bd" panose="02000803050000020004" pitchFamily="50" charset="0"/>
              </a:rPr>
              <a:t/>
            </a:r>
            <a:br>
              <a:rPr lang="en-US" sz="5300" dirty="0" smtClean="0">
                <a:latin typeface="Klavika Bd" panose="02000803050000020004" pitchFamily="50" charset="0"/>
              </a:rPr>
            </a:br>
            <a:r>
              <a:rPr lang="en-US" sz="5300" dirty="0" smtClean="0">
                <a:latin typeface="Klavika Bd" panose="02000803050000020004" pitchFamily="50" charset="0"/>
              </a:rPr>
              <a:t>       </a:t>
            </a:r>
            <a:endParaRPr lang="en-US" dirty="0">
              <a:solidFill>
                <a:srgbClr val="7CEAF6"/>
              </a:solidFill>
              <a:latin typeface="Klavika Bd" panose="02000803050000020004" pitchFamily="50" charset="0"/>
            </a:endParaRPr>
          </a:p>
        </p:txBody>
      </p:sp>
    </p:spTree>
    <p:extLst>
      <p:ext uri="{BB962C8B-B14F-4D97-AF65-F5344CB8AC3E}">
        <p14:creationId xmlns:p14="http://schemas.microsoft.com/office/powerpoint/2010/main" val="263382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90A1FD15-5ACE-4650-85A3-B5268FE273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334" r="21265"/>
          <a:stretch/>
        </p:blipFill>
        <p:spPr>
          <a:xfrm>
            <a:off x="5024742" y="448493"/>
            <a:ext cx="3703622" cy="5162438"/>
          </a:xfrm>
          <a:prstGeom prst="rect">
            <a:avLst/>
          </a:prstGeom>
        </p:spPr>
      </p:pic>
      <p:pic>
        <p:nvPicPr>
          <p:cNvPr id="6" name="Picture 5">
            <a:extLst>
              <a:ext uri="{FF2B5EF4-FFF2-40B4-BE49-F238E27FC236}">
                <a16:creationId xmlns="" xmlns:a16="http://schemas.microsoft.com/office/drawing/2014/main" id="{F514C076-37C6-4D27-A272-131E15901930}"/>
              </a:ext>
            </a:extLst>
          </p:cNvPr>
          <p:cNvPicPr>
            <a:picLocks noChangeAspect="1"/>
          </p:cNvPicPr>
          <p:nvPr/>
        </p:nvPicPr>
        <p:blipFill rotWithShape="1">
          <a:blip r:embed="rId4" cstate="print"/>
          <a:srcRect l="48302" t="4854"/>
          <a:stretch/>
        </p:blipFill>
        <p:spPr>
          <a:xfrm>
            <a:off x="877318" y="3373860"/>
            <a:ext cx="3673586" cy="2011680"/>
          </a:xfrm>
          <a:prstGeom prst="rect">
            <a:avLst/>
          </a:prstGeom>
        </p:spPr>
      </p:pic>
      <p:pic>
        <p:nvPicPr>
          <p:cNvPr id="7" name="Picture 6">
            <a:extLst>
              <a:ext uri="{FF2B5EF4-FFF2-40B4-BE49-F238E27FC236}">
                <a16:creationId xmlns="" xmlns:a16="http://schemas.microsoft.com/office/drawing/2014/main" id="{6EB7249A-D2BF-4D96-A40B-AFFAFDEA5BD0}"/>
              </a:ext>
            </a:extLst>
          </p:cNvPr>
          <p:cNvPicPr>
            <a:picLocks noChangeAspect="1"/>
          </p:cNvPicPr>
          <p:nvPr/>
        </p:nvPicPr>
        <p:blipFill rotWithShape="1">
          <a:blip r:embed="rId4" cstate="print"/>
          <a:srcRect t="4854" r="48302"/>
          <a:stretch/>
        </p:blipFill>
        <p:spPr>
          <a:xfrm>
            <a:off x="877317" y="1370492"/>
            <a:ext cx="3673587" cy="2011680"/>
          </a:xfrm>
          <a:prstGeom prst="rect">
            <a:avLst/>
          </a:prstGeom>
        </p:spPr>
      </p:pic>
      <p:sp>
        <p:nvSpPr>
          <p:cNvPr id="8" name="Title 3">
            <a:extLst>
              <a:ext uri="{FF2B5EF4-FFF2-40B4-BE49-F238E27FC236}">
                <a16:creationId xmlns="" xmlns:a16="http://schemas.microsoft.com/office/drawing/2014/main" id="{40E264CB-14EB-420E-94D7-FB967ECE26BD}"/>
              </a:ext>
            </a:extLst>
          </p:cNvPr>
          <p:cNvSpPr>
            <a:spLocks noGrp="1"/>
          </p:cNvSpPr>
          <p:nvPr>
            <p:ph type="title"/>
          </p:nvPr>
        </p:nvSpPr>
        <p:spPr>
          <a:xfrm>
            <a:off x="314036" y="358846"/>
            <a:ext cx="8229600" cy="1143000"/>
          </a:xfrm>
        </p:spPr>
        <p:txBody>
          <a:bodyPr>
            <a:normAutofit/>
          </a:bodyPr>
          <a:lstStyle/>
          <a:p>
            <a:r>
              <a:rPr lang="en-US" sz="3900" b="1" dirty="0">
                <a:latin typeface="Klavika Bd" panose="02000803050000020004" pitchFamily="50" charset="0"/>
              </a:rPr>
              <a:t>What is Composting?</a:t>
            </a:r>
          </a:p>
        </p:txBody>
      </p:sp>
    </p:spTree>
    <p:extLst>
      <p:ext uri="{BB962C8B-B14F-4D97-AF65-F5344CB8AC3E}">
        <p14:creationId xmlns:p14="http://schemas.microsoft.com/office/powerpoint/2010/main" val="1932186322"/>
      </p:ext>
    </p:extLst>
  </p:cSld>
  <p:clrMapOvr>
    <a:masterClrMapping/>
  </p:clrMapOvr>
  <p:transition>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7" name="Rectangle 31"/>
          <p:cNvSpPr>
            <a:spLocks noChangeArrowheads="1"/>
          </p:cNvSpPr>
          <p:nvPr/>
        </p:nvSpPr>
        <p:spPr bwMode="auto">
          <a:xfrm>
            <a:off x="142875" y="5802313"/>
            <a:ext cx="914400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endParaRPr lang="en-US" altLang="en-US" sz="2000" b="1">
              <a:solidFill>
                <a:srgbClr val="0076C0"/>
              </a:solidFill>
              <a:latin typeface="Myriad Web Pro"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485" y="3206374"/>
            <a:ext cx="2828877" cy="21216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Content Placeholder 8"/>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5429288" y="1108457"/>
            <a:ext cx="3394075" cy="4219575"/>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23564"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7064" y="1024862"/>
            <a:ext cx="2993026" cy="2244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cap="flat" cmpd="sng">
                <a:solidFill>
                  <a:srgbClr val="000000"/>
                </a:solidFill>
                <a:prstDash val="solid"/>
                <a:miter lim="800000"/>
                <a:headEnd/>
                <a:tailEnd/>
              </a14:hiddenLine>
            </a:ext>
          </a:extLst>
        </p:spPr>
      </p:pic>
      <p:sp>
        <p:nvSpPr>
          <p:cNvPr id="115723" name="TextBox 16"/>
          <p:cNvSpPr txBox="1">
            <a:spLocks noChangeArrowheads="1"/>
          </p:cNvSpPr>
          <p:nvPr/>
        </p:nvSpPr>
        <p:spPr bwMode="auto">
          <a:xfrm>
            <a:off x="142875" y="4908550"/>
            <a:ext cx="3103563" cy="306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b="1">
                <a:solidFill>
                  <a:srgbClr val="6CB33F"/>
                </a:solidFill>
              </a:rPr>
              <a:t>“Greens”: wet, nitrogen-rich</a:t>
            </a:r>
          </a:p>
        </p:txBody>
      </p:sp>
      <p:sp>
        <p:nvSpPr>
          <p:cNvPr id="115724" name="TextBox 17"/>
          <p:cNvSpPr txBox="1">
            <a:spLocks noChangeArrowheads="1"/>
          </p:cNvSpPr>
          <p:nvPr/>
        </p:nvSpPr>
        <p:spPr bwMode="auto">
          <a:xfrm>
            <a:off x="1176338" y="2805113"/>
            <a:ext cx="29940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b="1">
                <a:solidFill>
                  <a:srgbClr val="996600"/>
                </a:solidFill>
              </a:rPr>
              <a:t>“Browns”: dry, carbon-rich</a:t>
            </a:r>
          </a:p>
        </p:txBody>
      </p:sp>
      <p:sp>
        <p:nvSpPr>
          <p:cNvPr id="5" name="Striped Right Arrow 4"/>
          <p:cNvSpPr/>
          <p:nvPr/>
        </p:nvSpPr>
        <p:spPr bwMode="auto">
          <a:xfrm>
            <a:off x="3889411" y="3438340"/>
            <a:ext cx="1327150" cy="484188"/>
          </a:xfrm>
          <a:prstGeom prst="stripedRightArrow">
            <a:avLst/>
          </a:prstGeom>
          <a:solidFill>
            <a:srgbClr val="6CB33F"/>
          </a:solidFill>
          <a:ln w="9525" cap="flat" cmpd="sng" algn="ctr">
            <a:solidFill>
              <a:srgbClr val="000000"/>
            </a:solidFill>
            <a:prstDash val="solid"/>
            <a:round/>
            <a:headEnd type="none" w="med" len="med"/>
            <a:tailEnd type="none" w="med" len="med"/>
          </a:ln>
          <a:effectLst/>
        </p:spPr>
        <p:txBody>
          <a:bodyPr/>
          <a:lstStyle/>
          <a:p>
            <a:pPr>
              <a:defRPr/>
            </a:pPr>
            <a:endParaRPr lang="en-US" b="1"/>
          </a:p>
        </p:txBody>
      </p:sp>
      <p:sp>
        <p:nvSpPr>
          <p:cNvPr id="115718" name="Rectangle 31"/>
          <p:cNvSpPr>
            <a:spLocks noChangeArrowheads="1"/>
          </p:cNvSpPr>
          <p:nvPr/>
        </p:nvSpPr>
        <p:spPr bwMode="auto">
          <a:xfrm>
            <a:off x="389485" y="5828016"/>
            <a:ext cx="8327003"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2400" b="1" dirty="0" smtClean="0">
                <a:solidFill>
                  <a:srgbClr val="0076C0"/>
                </a:solidFill>
                <a:latin typeface="Myriad Web Pro" pitchFamily="34" charset="0"/>
              </a:rPr>
              <a:t>Compostable </a:t>
            </a:r>
            <a:r>
              <a:rPr lang="en-US" altLang="en-US" sz="2400" b="1" dirty="0">
                <a:solidFill>
                  <a:srgbClr val="0076C0"/>
                </a:solidFill>
                <a:latin typeface="Myriad Web Pro" pitchFamily="34" charset="0"/>
              </a:rPr>
              <a:t>material is all around you!</a:t>
            </a:r>
          </a:p>
        </p:txBody>
      </p:sp>
    </p:spTree>
    <p:extLst>
      <p:ext uri="{BB962C8B-B14F-4D97-AF65-F5344CB8AC3E}">
        <p14:creationId xmlns:p14="http://schemas.microsoft.com/office/powerpoint/2010/main" val="68030847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564"/>
                                        </p:tgtEl>
                                        <p:attrNameLst>
                                          <p:attrName>style.visibility</p:attrName>
                                        </p:attrNameLst>
                                      </p:cBhvr>
                                      <p:to>
                                        <p:strVal val="visible"/>
                                      </p:to>
                                    </p:set>
                                    <p:animEffect transition="in" filter="fade">
                                      <p:cBhvr>
                                        <p:cTn id="7" dur="1000"/>
                                        <p:tgtEl>
                                          <p:spTgt spid="23564"/>
                                        </p:tgtEl>
                                      </p:cBhvr>
                                    </p:animEffect>
                                    <p:anim calcmode="lin" valueType="num">
                                      <p:cBhvr>
                                        <p:cTn id="8" dur="1000" fill="hold"/>
                                        <p:tgtEl>
                                          <p:spTgt spid="23564"/>
                                        </p:tgtEl>
                                        <p:attrNameLst>
                                          <p:attrName>ppt_x</p:attrName>
                                        </p:attrNameLst>
                                      </p:cBhvr>
                                      <p:tavLst>
                                        <p:tav tm="0">
                                          <p:val>
                                            <p:strVal val="#ppt_x"/>
                                          </p:val>
                                        </p:tav>
                                        <p:tav tm="100000">
                                          <p:val>
                                            <p:strVal val="#ppt_x"/>
                                          </p:val>
                                        </p:tav>
                                      </p:tavLst>
                                    </p:anim>
                                    <p:anim calcmode="lin" valueType="num">
                                      <p:cBhvr>
                                        <p:cTn id="9" dur="1000" fill="hold"/>
                                        <p:tgtEl>
                                          <p:spTgt spid="2356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8" name="Picture 2" descr="Home Composter"/>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a:off x="1377950" y="955675"/>
            <a:ext cx="5978525"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38"/>
          <p:cNvSpPr txBox="1">
            <a:spLocks noChangeArrowheads="1"/>
          </p:cNvSpPr>
          <p:nvPr/>
        </p:nvSpPr>
        <p:spPr bwMode="auto">
          <a:xfrm>
            <a:off x="371475" y="14605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a:solidFill>
                  <a:srgbClr val="0076C0"/>
                </a:solidFill>
                <a:latin typeface="Myriad Web Pro" pitchFamily="34" charset="0"/>
              </a:rPr>
              <a:t>Benefits of Composting</a:t>
            </a:r>
          </a:p>
        </p:txBody>
      </p:sp>
      <p:sp>
        <p:nvSpPr>
          <p:cNvPr id="116742" name="Rectangle 23"/>
          <p:cNvSpPr>
            <a:spLocks noChangeArrowheads="1"/>
          </p:cNvSpPr>
          <p:nvPr/>
        </p:nvSpPr>
        <p:spPr bwMode="auto">
          <a:xfrm rot="5400000">
            <a:off x="4365625" y="-3600450"/>
            <a:ext cx="400050" cy="9156700"/>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16743" name="Rectangle 5"/>
          <p:cNvSpPr>
            <a:spLocks noGrp="1" noChangeArrowheads="1"/>
          </p:cNvSpPr>
          <p:nvPr>
            <p:ph idx="1"/>
          </p:nvPr>
        </p:nvSpPr>
        <p:spPr bwMode="auto">
          <a:xfrm>
            <a:off x="-19050" y="723900"/>
            <a:ext cx="9156700" cy="711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buFontTx/>
              <a:buNone/>
            </a:pPr>
            <a:r>
              <a:rPr lang="en-US" altLang="en-US" sz="2400" dirty="0" smtClean="0">
                <a:solidFill>
                  <a:schemeClr val="bg2"/>
                </a:solidFill>
                <a:latin typeface="Aharoni" panose="02010803020104030203" pitchFamily="2" charset="-79"/>
                <a:cs typeface="Aharoni" panose="02010803020104030203" pitchFamily="2" charset="-79"/>
              </a:rPr>
              <a:t>Buffers pH</a:t>
            </a:r>
          </a:p>
        </p:txBody>
      </p:sp>
      <p:sp>
        <p:nvSpPr>
          <p:cNvPr id="116744" name="Rectangle 23"/>
          <p:cNvSpPr>
            <a:spLocks noChangeArrowheads="1"/>
          </p:cNvSpPr>
          <p:nvPr/>
        </p:nvSpPr>
        <p:spPr bwMode="auto">
          <a:xfrm rot="5400000">
            <a:off x="4359275" y="-1719262"/>
            <a:ext cx="400050" cy="9156700"/>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16745" name="Rectangle 6"/>
          <p:cNvSpPr txBox="1">
            <a:spLocks noChangeArrowheads="1"/>
          </p:cNvSpPr>
          <p:nvPr/>
        </p:nvSpPr>
        <p:spPr bwMode="auto">
          <a:xfrm>
            <a:off x="0" y="2601913"/>
            <a:ext cx="913765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defRPr sz="1400">
                <a:solidFill>
                  <a:schemeClr val="tx1"/>
                </a:solidFill>
                <a:latin typeface="Arial" charset="0"/>
              </a:defRPr>
            </a:lvl1pPr>
            <a:lvl2pPr marL="990600" indent="-53340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spcBef>
                <a:spcPct val="20000"/>
              </a:spcBef>
            </a:pPr>
            <a:r>
              <a:rPr lang="en-US" altLang="en-US" sz="2400" dirty="0">
                <a:solidFill>
                  <a:schemeClr val="bg2"/>
                </a:solidFill>
                <a:latin typeface="Aharoni" panose="02010803020104030203" pitchFamily="2" charset="-79"/>
                <a:cs typeface="Aharoni" panose="02010803020104030203" pitchFamily="2" charset="-79"/>
              </a:rPr>
              <a:t>Better soil structure and drainage</a:t>
            </a:r>
          </a:p>
          <a:p>
            <a:pPr lvl="1" algn="ctr">
              <a:spcBef>
                <a:spcPct val="20000"/>
              </a:spcBef>
              <a:buFont typeface="Wingdings" pitchFamily="2" charset="2"/>
              <a:buNone/>
            </a:pPr>
            <a:endParaRPr lang="en-US" altLang="en-US" sz="2400" b="1" dirty="0">
              <a:solidFill>
                <a:srgbClr val="E5F2A4"/>
              </a:solidFill>
              <a:latin typeface="Myriad Web Pro" pitchFamily="34" charset="0"/>
              <a:cs typeface="Times New Roman" pitchFamily="18" charset="0"/>
            </a:endParaRPr>
          </a:p>
        </p:txBody>
      </p:sp>
      <p:sp>
        <p:nvSpPr>
          <p:cNvPr id="116746" name="Rectangle 23"/>
          <p:cNvSpPr>
            <a:spLocks noChangeArrowheads="1"/>
          </p:cNvSpPr>
          <p:nvPr/>
        </p:nvSpPr>
        <p:spPr bwMode="auto">
          <a:xfrm rot="5400000">
            <a:off x="4316413" y="95249"/>
            <a:ext cx="400050" cy="9156701"/>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16747" name="Rectangle 6"/>
          <p:cNvSpPr txBox="1">
            <a:spLocks noChangeArrowheads="1"/>
          </p:cNvSpPr>
          <p:nvPr/>
        </p:nvSpPr>
        <p:spPr bwMode="auto">
          <a:xfrm>
            <a:off x="606425" y="4454525"/>
            <a:ext cx="77597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defRPr sz="1400">
                <a:solidFill>
                  <a:schemeClr val="tx1"/>
                </a:solidFill>
                <a:latin typeface="Arial" charset="0"/>
              </a:defRPr>
            </a:lvl1pPr>
            <a:lvl2pPr marL="990600" indent="-53340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spcBef>
                <a:spcPct val="20000"/>
              </a:spcBef>
            </a:pPr>
            <a:r>
              <a:rPr lang="en-US" altLang="en-US" sz="2400" dirty="0">
                <a:solidFill>
                  <a:schemeClr val="bg2"/>
                </a:solidFill>
                <a:latin typeface="Aharoni" panose="02010803020104030203" pitchFamily="2" charset="-79"/>
                <a:cs typeface="Aharoni" panose="02010803020104030203" pitchFamily="2" charset="-79"/>
              </a:rPr>
              <a:t>Reduces food and yard waste</a:t>
            </a:r>
          </a:p>
          <a:p>
            <a:pPr lvl="1" algn="ctr">
              <a:spcBef>
                <a:spcPct val="20000"/>
              </a:spcBef>
              <a:buFont typeface="Wingdings" pitchFamily="2" charset="2"/>
              <a:buNone/>
            </a:pPr>
            <a:endParaRPr lang="en-US" altLang="en-US" sz="2400" b="1" dirty="0">
              <a:solidFill>
                <a:srgbClr val="E5F2A4"/>
              </a:solidFill>
              <a:latin typeface="Myriad Web Pro" pitchFamily="34" charset="0"/>
              <a:cs typeface="Times New Roman" pitchFamily="18" charset="0"/>
            </a:endParaRPr>
          </a:p>
        </p:txBody>
      </p:sp>
      <p:sp>
        <p:nvSpPr>
          <p:cNvPr id="116748" name="Rectangle 23"/>
          <p:cNvSpPr>
            <a:spLocks noChangeArrowheads="1"/>
          </p:cNvSpPr>
          <p:nvPr/>
        </p:nvSpPr>
        <p:spPr bwMode="auto">
          <a:xfrm rot="5400000">
            <a:off x="4381500" y="-2668587"/>
            <a:ext cx="400050" cy="914400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16749" name="Rectangle 19"/>
          <p:cNvSpPr>
            <a:spLocks noChangeArrowheads="1"/>
          </p:cNvSpPr>
          <p:nvPr/>
        </p:nvSpPr>
        <p:spPr bwMode="auto">
          <a:xfrm>
            <a:off x="19050" y="1644650"/>
            <a:ext cx="9144000"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spcBef>
                <a:spcPct val="20000"/>
              </a:spcBef>
            </a:pPr>
            <a:r>
              <a:rPr lang="en-US" altLang="en-US" sz="2400" dirty="0">
                <a:solidFill>
                  <a:schemeClr val="bg2"/>
                </a:solidFill>
                <a:latin typeface="Aharoni" panose="02010803020104030203" pitchFamily="2" charset="-79"/>
                <a:cs typeface="Aharoni" panose="02010803020104030203" pitchFamily="2" charset="-79"/>
              </a:rPr>
              <a:t>Tastier fruits and veggies (higher sugar content)</a:t>
            </a:r>
          </a:p>
        </p:txBody>
      </p:sp>
      <p:sp>
        <p:nvSpPr>
          <p:cNvPr id="116750" name="Rectangle 23"/>
          <p:cNvSpPr>
            <a:spLocks noChangeArrowheads="1"/>
          </p:cNvSpPr>
          <p:nvPr/>
        </p:nvSpPr>
        <p:spPr bwMode="auto">
          <a:xfrm rot="5400000">
            <a:off x="4318000" y="-819150"/>
            <a:ext cx="400050" cy="914400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16751" name="Rectangle 7"/>
          <p:cNvSpPr txBox="1">
            <a:spLocks noChangeArrowheads="1"/>
          </p:cNvSpPr>
          <p:nvPr/>
        </p:nvSpPr>
        <p:spPr bwMode="auto">
          <a:xfrm>
            <a:off x="606425" y="3479800"/>
            <a:ext cx="77597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spcBef>
                <a:spcPct val="20000"/>
              </a:spcBef>
            </a:pPr>
            <a:r>
              <a:rPr lang="en-US" altLang="en-US" sz="2400" dirty="0">
                <a:solidFill>
                  <a:schemeClr val="bg2"/>
                </a:solidFill>
                <a:latin typeface="Aharoni" panose="02010803020104030203" pitchFamily="2" charset="-79"/>
                <a:cs typeface="Aharoni" panose="02010803020104030203" pitchFamily="2" charset="-79"/>
              </a:rPr>
              <a:t>No amount of fertilizer can make up for poor soil!</a:t>
            </a:r>
          </a:p>
        </p:txBody>
      </p:sp>
      <p:sp>
        <p:nvSpPr>
          <p:cNvPr id="116752" name="Rectangle 23"/>
          <p:cNvSpPr>
            <a:spLocks noChangeArrowheads="1"/>
          </p:cNvSpPr>
          <p:nvPr/>
        </p:nvSpPr>
        <p:spPr bwMode="auto">
          <a:xfrm rot="5400000">
            <a:off x="4352925" y="947738"/>
            <a:ext cx="400050" cy="914400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b="1"/>
          </a:p>
        </p:txBody>
      </p:sp>
      <p:sp>
        <p:nvSpPr>
          <p:cNvPr id="116753" name="Rectangle 18"/>
          <p:cNvSpPr>
            <a:spLocks noChangeArrowheads="1"/>
          </p:cNvSpPr>
          <p:nvPr/>
        </p:nvSpPr>
        <p:spPr bwMode="auto">
          <a:xfrm>
            <a:off x="850900" y="5314950"/>
            <a:ext cx="7515225"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spcBef>
                <a:spcPct val="20000"/>
              </a:spcBef>
            </a:pPr>
            <a:r>
              <a:rPr lang="en-US" altLang="en-US" sz="2400" dirty="0">
                <a:solidFill>
                  <a:schemeClr val="bg2"/>
                </a:solidFill>
                <a:latin typeface="Aharoni" panose="02010803020104030203" pitchFamily="2" charset="-79"/>
                <a:cs typeface="Aharoni" panose="02010803020104030203" pitchFamily="2" charset="-79"/>
              </a:rPr>
              <a:t>Increases water-holding capacity </a:t>
            </a:r>
          </a:p>
        </p:txBody>
      </p:sp>
    </p:spTree>
  </p:cSld>
  <p:clrMapOvr>
    <a:masterClrMapping/>
  </p:clrMapOvr>
  <p:transition>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9B1F25D-C14F-4ED7-8ACC-89B23E119F4D}"/>
              </a:ext>
            </a:extLst>
          </p:cNvPr>
          <p:cNvPicPr>
            <a:picLocks noChangeAspect="1"/>
          </p:cNvPicPr>
          <p:nvPr/>
        </p:nvPicPr>
        <p:blipFill>
          <a:blip r:embed="rId3" cstate="print"/>
          <a:stretch>
            <a:fillRect/>
          </a:stretch>
        </p:blipFill>
        <p:spPr>
          <a:xfrm>
            <a:off x="415636" y="0"/>
            <a:ext cx="5334000" cy="6059424"/>
          </a:xfrm>
          <a:prstGeom prst="rect">
            <a:avLst/>
          </a:prstGeom>
        </p:spPr>
      </p:pic>
      <p:sp>
        <p:nvSpPr>
          <p:cNvPr id="2" name="Title 1"/>
          <p:cNvSpPr>
            <a:spLocks noGrp="1"/>
          </p:cNvSpPr>
          <p:nvPr>
            <p:ph type="title"/>
          </p:nvPr>
        </p:nvSpPr>
        <p:spPr>
          <a:xfrm>
            <a:off x="5865091" y="871506"/>
            <a:ext cx="2886364" cy="4316411"/>
          </a:xfrm>
        </p:spPr>
        <p:txBody>
          <a:bodyPr>
            <a:noAutofit/>
          </a:bodyPr>
          <a:lstStyle/>
          <a:p>
            <a:r>
              <a:rPr lang="en-US" sz="4200" dirty="0"/>
              <a:t>Your opportunity to make a measurable difference</a:t>
            </a:r>
          </a:p>
        </p:txBody>
      </p:sp>
    </p:spTree>
    <p:extLst>
      <p:ext uri="{BB962C8B-B14F-4D97-AF65-F5344CB8AC3E}">
        <p14:creationId xmlns:p14="http://schemas.microsoft.com/office/powerpoint/2010/main" val="4064993537"/>
      </p:ext>
    </p:extLst>
  </p:cSld>
  <p:clrMapOvr>
    <a:masterClrMapping/>
  </p:clrMapOvr>
  <p:transition>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8" descr="scioto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884" y="776288"/>
            <a:ext cx="3725839" cy="498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7" descr="MCj0131733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833" y="4265305"/>
            <a:ext cx="3025017" cy="14892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1512" name="Rectangle 38"/>
          <p:cNvSpPr txBox="1">
            <a:spLocks noChangeArrowheads="1"/>
          </p:cNvSpPr>
          <p:nvPr/>
        </p:nvSpPr>
        <p:spPr bwMode="auto">
          <a:xfrm>
            <a:off x="73024" y="146050"/>
            <a:ext cx="8702485" cy="4572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ct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defRPr/>
            </a:pPr>
            <a:r>
              <a:rPr lang="en-US" altLang="en-US" sz="3500" b="1" dirty="0" smtClean="0">
                <a:solidFill>
                  <a:srgbClr val="EFF1E1"/>
                </a:solidFill>
                <a:latin typeface="Myriad Web Pro" pitchFamily="34" charset="0"/>
              </a:rPr>
              <a:t>The Goal of Community Backyards</a:t>
            </a:r>
          </a:p>
        </p:txBody>
      </p:sp>
      <p:pic>
        <p:nvPicPr>
          <p:cNvPr id="96262" name="Picture 16" descr="scioto"/>
          <p:cNvPicPr>
            <a:picLocks noChangeAspect="1" noChangeArrowheads="1"/>
          </p:cNvPicPr>
          <p:nvPr/>
        </p:nvPicPr>
        <p:blipFill>
          <a:blip r:embed="rId5" cstate="print">
            <a:lum bright="-12000" contrast="-6000"/>
            <a:extLst>
              <a:ext uri="{28A0092B-C50C-407E-A947-70E740481C1C}">
                <a14:useLocalDpi xmlns:a14="http://schemas.microsoft.com/office/drawing/2010/main" val="0"/>
              </a:ext>
            </a:extLst>
          </a:blip>
          <a:srcRect/>
          <a:stretch>
            <a:fillRect/>
          </a:stretch>
        </p:blipFill>
        <p:spPr bwMode="auto">
          <a:xfrm>
            <a:off x="4406900" y="776289"/>
            <a:ext cx="3882813" cy="498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4" name="Rectangle 6"/>
          <p:cNvSpPr>
            <a:spLocks noGrp="1" noChangeArrowheads="1"/>
          </p:cNvSpPr>
          <p:nvPr>
            <p:ph type="body" idx="1"/>
          </p:nvPr>
        </p:nvSpPr>
        <p:spPr>
          <a:xfrm>
            <a:off x="0" y="5965551"/>
            <a:ext cx="9144000" cy="529842"/>
          </a:xfrm>
          <a:solidFill>
            <a:schemeClr val="tx1">
              <a:alpha val="70000"/>
            </a:schemeClr>
          </a:solidFill>
        </p:spPr>
        <p:txBody>
          <a:bodyPr/>
          <a:lstStyle/>
          <a:p>
            <a:pPr marL="609600" indent="-609600" algn="ctr">
              <a:buFontTx/>
              <a:buNone/>
            </a:pPr>
            <a:r>
              <a:rPr lang="en-US" altLang="en-US" sz="2400" b="1" dirty="0" smtClean="0">
                <a:solidFill>
                  <a:srgbClr val="0076C0"/>
                </a:solidFill>
                <a:latin typeface="Myriad Web Pro" pitchFamily="34" charset="0"/>
              </a:rPr>
              <a:t>To improve water quality by reducing </a:t>
            </a:r>
            <a:r>
              <a:rPr lang="en-US" altLang="en-US" sz="2400" b="1" dirty="0" err="1" smtClean="0">
                <a:solidFill>
                  <a:srgbClr val="0076C0"/>
                </a:solidFill>
                <a:latin typeface="Myriad Web Pro" pitchFamily="34" charset="0"/>
              </a:rPr>
              <a:t>stormwater</a:t>
            </a:r>
            <a:r>
              <a:rPr lang="en-US" altLang="en-US" sz="2400" b="1" dirty="0" smtClean="0">
                <a:solidFill>
                  <a:srgbClr val="0076C0"/>
                </a:solidFill>
                <a:latin typeface="Myriad Web Pro" pitchFamily="34" charset="0"/>
              </a:rPr>
              <a:t> runoff</a:t>
            </a:r>
          </a:p>
        </p:txBody>
      </p:sp>
      <p:sp>
        <p:nvSpPr>
          <p:cNvPr id="96259" name="Rectangle 19"/>
          <p:cNvSpPr>
            <a:spLocks noChangeArrowheads="1"/>
          </p:cNvSpPr>
          <p:nvPr/>
        </p:nvSpPr>
        <p:spPr bwMode="auto">
          <a:xfrm>
            <a:off x="4395148" y="776288"/>
            <a:ext cx="50800" cy="4984218"/>
          </a:xfrm>
          <a:prstGeom prst="rect">
            <a:avLst/>
          </a:prstGeom>
          <a:solidFill>
            <a:srgbClr val="FFFAC4"/>
          </a:solidFill>
          <a:ln w="9525">
            <a:solidFill>
              <a:srgbClr val="FFFAC4"/>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4167512006"/>
      </p:ext>
    </p:extLst>
  </p:cSld>
  <p:clrMapOvr>
    <a:masterClrMapping/>
  </p:clrMapOvr>
  <p:transition>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4E984B1-07D9-4E04-A421-EBE6E36B7199}"/>
              </a:ext>
            </a:extLst>
          </p:cNvPr>
          <p:cNvPicPr>
            <a:picLocks noChangeAspect="1"/>
          </p:cNvPicPr>
          <p:nvPr/>
        </p:nvPicPr>
        <p:blipFill rotWithShape="1">
          <a:blip r:embed="rId3" cstate="print"/>
          <a:srcRect b="8149"/>
          <a:stretch/>
        </p:blipFill>
        <p:spPr>
          <a:xfrm>
            <a:off x="0" y="12193"/>
            <a:ext cx="9144000" cy="6071616"/>
          </a:xfrm>
          <a:prstGeom prst="rect">
            <a:avLst/>
          </a:prstGeom>
        </p:spPr>
      </p:pic>
    </p:spTree>
    <p:extLst>
      <p:ext uri="{BB962C8B-B14F-4D97-AF65-F5344CB8AC3E}">
        <p14:creationId xmlns:p14="http://schemas.microsoft.com/office/powerpoint/2010/main" val="923616273"/>
      </p:ext>
    </p:extLst>
  </p:cSld>
  <p:clrMapOvr>
    <a:masterClrMapping/>
  </p:clrMapOvr>
  <p:transition>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8"/>
          <p:cNvSpPr txBox="1">
            <a:spLocks noChangeArrowheads="1"/>
          </p:cNvSpPr>
          <p:nvPr/>
        </p:nvSpPr>
        <p:spPr bwMode="auto">
          <a:xfrm>
            <a:off x="266700" y="149225"/>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altLang="en-US" sz="3500" b="1" dirty="0">
                <a:solidFill>
                  <a:srgbClr val="0076C0"/>
                </a:solidFill>
                <a:latin typeface="Myriad Web Pro" pitchFamily="34" charset="0"/>
              </a:rPr>
              <a:t>Composting:</a:t>
            </a:r>
            <a:r>
              <a:rPr lang="en-US" altLang="en-US" sz="3200" b="1" dirty="0">
                <a:solidFill>
                  <a:srgbClr val="0076C0"/>
                </a:solidFill>
                <a:latin typeface="Myriad Web Pro" pitchFamily="34" charset="0"/>
              </a:rPr>
              <a:t> </a:t>
            </a:r>
            <a:r>
              <a:rPr lang="en-US" altLang="en-US" sz="2400" b="1" dirty="0">
                <a:solidFill>
                  <a:srgbClr val="0076C0"/>
                </a:solidFill>
                <a:latin typeface="Myriad Web Pro" pitchFamily="34" charset="0"/>
              </a:rPr>
              <a:t>What Goes? </a:t>
            </a:r>
          </a:p>
        </p:txBody>
      </p:sp>
      <p:sp>
        <p:nvSpPr>
          <p:cNvPr id="118789" name="Rectangle 31"/>
          <p:cNvSpPr>
            <a:spLocks noChangeArrowheads="1"/>
          </p:cNvSpPr>
          <p:nvPr/>
        </p:nvSpPr>
        <p:spPr bwMode="auto">
          <a:xfrm>
            <a:off x="142875" y="5802313"/>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endParaRPr lang="en-US" altLang="en-US" sz="2000" b="1">
              <a:solidFill>
                <a:srgbClr val="0076C0"/>
              </a:solidFill>
              <a:latin typeface="Myriad Web Pro" pitchFamily="34" charset="0"/>
            </a:endParaRPr>
          </a:p>
        </p:txBody>
      </p:sp>
      <p:sp>
        <p:nvSpPr>
          <p:cNvPr id="118790" name="Rectangle 31"/>
          <p:cNvSpPr>
            <a:spLocks noChangeArrowheads="1"/>
          </p:cNvSpPr>
          <p:nvPr/>
        </p:nvSpPr>
        <p:spPr bwMode="auto">
          <a:xfrm>
            <a:off x="0" y="5802313"/>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altLang="en-US" sz="1600" b="1">
                <a:solidFill>
                  <a:srgbClr val="0076C0"/>
                </a:solidFill>
                <a:latin typeface="Myriad Web Pro" pitchFamily="34" charset="0"/>
              </a:rPr>
              <a:t>To grow and multiply, composting organisms need 4 things: </a:t>
            </a:r>
          </a:p>
          <a:p>
            <a:pPr algn="ctr" eaLnBrk="1" hangingPunct="1"/>
            <a:r>
              <a:rPr lang="en-US" altLang="en-US" sz="2000" b="1">
                <a:solidFill>
                  <a:srgbClr val="0076C0"/>
                </a:solidFill>
                <a:latin typeface="Myriad Web Pro" pitchFamily="34" charset="0"/>
              </a:rPr>
              <a:t>	</a:t>
            </a:r>
            <a:r>
              <a:rPr lang="en-US" altLang="en-US" sz="2400" b="1">
                <a:solidFill>
                  <a:srgbClr val="0076C0"/>
                </a:solidFill>
                <a:latin typeface="Myriad Web Pro" pitchFamily="34" charset="0"/>
              </a:rPr>
              <a:t>carbon, nitrogen, oxygen, and moisture</a:t>
            </a:r>
            <a:r>
              <a:rPr lang="en-US" altLang="en-US" sz="2000" b="1">
                <a:solidFill>
                  <a:srgbClr val="0076C0"/>
                </a:solidFill>
                <a:latin typeface="Myriad Web Pro" pitchFamily="34" charset="0"/>
              </a:rPr>
              <a:t>. </a:t>
            </a:r>
          </a:p>
        </p:txBody>
      </p:sp>
      <p:sp>
        <p:nvSpPr>
          <p:cNvPr id="118791" name="AutoShape 8" descr="data:image/jpeg;base64,/9j/4AAQSkZJRgABAQAAAQABAAD/2wCEAAkGBxQTEhUUEhQWFhUXGB0YGRgYFxgYGhwaFxcXGBocGhgaHCggHBolHRcXIjEhJSkrLi4uFx8zODMsNygtLisBCgoKDg0OGhAQGywkICQsLCwsLCwsLCwsLCwsLCwsLCwsLCwsLCwsLCwsLCwsLCwsLCwsLCwsLCwsLCwsLCwsLP/AABEIALcBFAMBIgACEQEDEQH/xAAbAAACAgMBAAAAAAAAAAAAAAAEBQMGAAECB//EAD0QAAECBAQEBAQEBgEDBQAAAAECEQADBCEFEjFBUWFxgQYTIpEyobHwQlLB0RQjYnLh8YIHFZIkM0NTov/EABgBAAMBAQAAAAAAAAAAAAAAAAECAwAE/8QAIxEAAgICAgICAwEAAAAAAAAAAAECERIhAzFBURMiBDJhcf/aAAwDAQACEQMRAD8AreOyEAemygbwqp1tFnxtIWHAYkXis08kqOUau0ci0dt3sttDPSUsrRoCqJ2UsgOIjkyjLZMwsdjB0qjta8TxQ9lO8RyiJgVxENMI8UzJKUiYMyOPDrGeKZCQlP5or8ioYZFXEOuhX2XOrxmVUJIQXJ2ioVWGqc5Yd4BSIlJ8zK76mDKpaUHOBZUJlUqQ6ja2UZMtaTDGlnJcFSdOG8Hz5eY6axyKBY/+JTcQkmDKQVCtWH0ONTEgg3Sdohqp6ZisyUhB47/KOBKmswlL/wDExLT4TOUHMpYPQwtpx0Mo1LYxo8cUGSsuNMw/WIFVH8wqSYjRgk/Xy1NHKEMWIII2MQlZaOKehovFF2AgqTiZYgloWpUDAeIrYFneESm5djSxofKplIJUbvvE9IvO4jMCxZEyUErHqAaGCaeWFZgW5Q7UiOhXXSihJyi7WitU3iKahKkuQq4vF2xSqQU2F4qddRpmTElbBO4Gphoyr9gYt9Frw1ZMpK3e1w+sV7EJ0talGYga2iSlm+SChCiUtZy8BVs4BJKg5jKX2pGx1sCpMPK1HyxY7Q1T4LqQykryvC7wp4iQiflWGBPzj1QVeZm0h5qnsRT1oqivDhVLaakE8RFdneHjKfKm0enZuJtCTxBi0qUm7EnaJ7XTGU7e0UTBsMTMmnzNBDXEKSlUcgbNCybiQLqAZ4EwpCjMKspUTpFoS1sWUbYf/wBqUHCD84HrMRMsoSU+oFi0MRgFVNU4OVMMZHgllBS1FR5wXNUKkyFIDAqBv3gxEmWBmiypw9kAAA9YEqMHUoMQG5RPL2hhCjF5D5dHguRSrBKgsMdohrfCMtwTtEtTTeXL9J7PAdMZPwZNkJUXUxMZAQUrdC+yTGQuI1i/EsUl5TlU52AhNRrWS7NE0vDRBsuWRoI7DlSoixKcpaADtd4ioccnSrNmHOGwluNHgZVApSmSnWBaGxYnxKsmT15lhuAiNFAVaB4t9N4ZLErPQRukw8yyHOnCEc/QyiBYHgs1aChajLQL3iamw2UPTOmmYQbBA+ph1PSpaSC4BiGVTJRZIgbYUhjRpppQ9EoPzEB434iXLT/LSkHgRA8yrybWhbiEwKFrwWwqIVgvieZMXlUAOgi7yKgKTYx5JLCkKzJHKGcjxDMSzloEXQZQvouFbOUgliWhPUJlzC6g54iCqDFkTwyjlVx2ioTJop6hQJKhf4SCL6QGzRRbcNRLQlkgONXhTj6woiwO1onwiZ5qSoEBvdoNVgSClSvNIVsqFcl0FaexMKmXTSnUASrbeO6TE/MTmSDFXqqNSZihNOYjfiIlwyoUFskHKB7QGhovZZZlWWIYPzhGtZzZuekGSp7kqXZrP1jrFJiQkBLKf5c4RFGRpn8tdo2Xa8RUrQzkqRmQNX3hGguVIX1PhzOpK02Nni40U7IkAl2ETyZSVJs0bXQK/KW4wG51RzabBavErFhpFEmUNRVTStQOV2HSPQ/+0TCDlT7wTIwyemWwSgGHhKS8GpFYwnwqnVQdosUvCRLDy0hxtEmHYTUpOYzUsS5AH+YlxrFBJDFlK4DXvwh78sPbpFcpvFZExUsoIUC0WGkqlKDkNFHWtBnmeUkvs8Nz4mYAIQO5/aEfJEdcUi0T65MsOotCep8SpAOV3iu1mJrnfGewFogSl7QPk9DrhrseysWXN1aDZVOk3OohBhqQFB4apnMo3sYdP2TlDehyMXKbZRG4QzaoPeMjWhcGVqRVZh6UEjjBmFVCZysosoWYxXpePeUnKACBvFi8GVAWTMKQHLRbkaxtCxTumHVMpSbaAamGeHKShIVqTBlTJzskpBCgXED1FAw9CWA2hI21YW10d5lLfRo4EtIjmmTYiJl0wULG8Bci8moFmzWiML3jdTQLAch4VSMQZZSsZTwiidmDp6AtMVZc/wBXQxdpUoKHpPaK5h/hszSs5ikZiBZ3Y/SJ8iKQaIEUxmobOlOUvezvCur/AJZZSkq5gvDqt8HzhYKSrux+cIavBpss5ZiSnmdPfSNx6RpdnFVXBKfQfUbWgeXMaxMWjCMFp2YATVa+pwP+Idj3eHyfCtHNPqQZag1klaX7Ox6iGbT0LlTKvg1eJSwlQJCtbX7RY5c/OGSkgG7b+0ME+FZaCCy1AaeoFuhCX9yYbSaSWE/yrKbfU99+x9oRxszmjz/ESnzBnS6dDxHNoYnD0ol50ghBD6fZiwTK3KWmSkg6BRDkdSXMBV9QpZaza9OT7xqNm/BVcyZiTkLgG8AJUVKYAtp2hlJoglSpksMkn1I4cSOTnSD5RQ/pDnl/iNaQ12CyKQt8LR1QTwhRExCm0sHYw4kTiPwg94HxmfO8sCUtEty9gCexIhVTfYb8E9aCgAoJL3YAwzwrHgUBMxEyWSWBUDlfgDzihUtfW5z/AOoKdvUxFu0RY7PrJiQDOKgg5gzC43i+K6skz2KmqCdB84O85k3aPPPCWMq/h0md8Q1J35xYqPF5U5LoUwBYvbTrEld0BxD5NaXUlmIveK/iJTND3zalx+sPVLSsuNt4WVcsk+lXuIOOtmTp6KlU0rHS0CzZTXHeLVVU4a/fh2hRkTxEScaOmPJoXZGvHYsRziWYgO0coRq5hVEdyR2qQkkE7FxBSJqRvAqySlgCY3/2+YprQ9Mm2iacoPGRInCVbmMjU/Rso+xBgfgVaxmnugflAdXfYRe6PD5cpAQiWwHMe8VWu/6my8zS5a1DYlkv21hxhGOGekTAGB26WjrcX5ONNPobzZ5ljN6UhwPUd1EJAduJEd+eo/lHO5hdXBE5gsZgC4BJZxcFhw2jqnnqOrQkpYjxjYdlN/g7j/MbQGPwjsf3gWYstx7xxTy7uIGaa2g4Bk6adAHPCFdVgQml2ZXGGpqB1P37xMmrJ2PYgfQvEtXobYLh2DIlgEqc9/pBmYDRhwgapqiQ2g5D9nhVPp1n4VBXQh/aNkGhvU1QQl1aakxS8UrvOmFT/wBqTdhw4XZzzO7RFjddMcSrhOp1DkG13uBw6RxTJceoBx2+kBsZI15QAJBUg8QH7iIqmpmlv5qi103MGy6MGztyMESqFAICgx56Ha3GAmwugeVjlSEgfF137CCJPiGbmAWkJ+X2IOFAzZdNQOHQwRMwsTAyrEfev3pD2T0d0+JonDKr4uOv38oW1amITsT1/wAPsesdLw7yydx+Yaj2POI1z3ICrqFgS7EcCBACdUtPlU7O40D6jb6dxAeKVpRlKE5ikFgSz8XA+XSGJqg7Cxa0J6ueq5bMu4A4khh7hhA/hkQ0+PVExQT5aEpJDliQO8H4islDEkq14AdIt3hrCzJkDNdTXfbkOUVnHKQJnD4hmLpYEgHcch+8Oq8CgNHhgU2a51METpSEEizNxiOonlCsp7Pb5QNMBmllEgcYbYA2krwhvQFJ3H3vBQVLlHzQHkrLXLZT3hRLlKlq/o3LRwapISpKkhRV8JN8o1twJsYzQybRd6GtRl9Pq3tp7wNimLeXLUshwkPa55X26xSRi82XZCmTwYAdmFodYbicqekomKAKgykmzuGIHGCwYjiUoTQleoUkKD3sQ8cT6RKhpvtaEvh6qKEKkqPqlEy+od0H/wAYeInaA7XhJLdBi3VgJw9I1f3guVh6RsLx1MHof8yrQPOqygochlKya3BPwnoSMvUiFSGbGKKcH0ixESTZiUIKzonWBmUC7uTCfFpa5IKSp0zNCok5SNg55wyYtDyXPSoZkLSQeBEbinypims/tGRsg4FFmUiipOW5JAbdzpHqPhqi8qSiWUkEC5/qNz9WiqSl0gZSTnVqPVuNCRyMWfCpySpgTx3aKcs3RPjgtjCbRquyokog2sDIC87ufeCUVD2Hu1ux3+kRlJsrVHc2ceHbc9IxKi126fepjiZNCSQQdNcybns/7R0iak2AHV3/AEgf6Y7TMHGBqjECNBsSLat9/OJTOylvSOx/eK345qwZaEomZFkuWKvhAPsCW01beHirdCydKw9Na59Nj+Jja/6wQiqPBwPxKsNbsWjzzCsa8taRPBKQGzJNxwO72tHoODyJE8ZkqWpOoUV8eTa8oaXG4iqakLcRQJqgU5iQ7ustrZk6PbWBkhSSQxHI6RZKumCGyvle7AOPl846l0zi4v0vfhvE2rHUqFdMl2cduPC/3pB6HVsBw+/vWJkgByAH05fbfrGJLK137fdoCRm7OJqpwbLlA1Pp4cHJgKpxao/CX/4i55WjWI42VOhNxo7fPjHKJ4CQlPxNcs4D8vv5w3QEgdeIzw5VkvqGVr2U0BLq5qtQniLK6j8UOVISACpQzbaXPH6e8DrSBdxfhpxJ66e8K2MqFs6bMsSQOx/eGPhKiXNneZMcoB9KbXa2Y/pEJpVTlpSkegH1q52t7N7xesKohLQMv0AgJ3oMqSDJ3pFg3105QuqwiYkpmJfmCxHMHaCp1QCCC3uL9DCycjnbo8NYiKVUYctM9TqGUXC1sPSzgddrcIFmT0FWUTM39th2bWDPECh56SHbLoQw1s2x1v0gA0YYlAym7MHHt/mKRa8jNSa0dVGJEWJDG3PhCfzjNURdKR7kxJVYZNT6j69yQ5bsRDGnotNbufneKpRSIvKyGkQSDmLkfT94Dnybw+pKcJJzNc7QFiUlgRx53gZKw7oW0eKeTMzj1AjKXtcfCfqIf4bis+bmKEkpT8TAM52ubxVpOHmbUIkDVRueCdSfZ49WoqeVJkgSykS0WzE2spi6uoLxPlpJexoN2VSdUrKsvqQRqFEhn3Y7RkheZ0C51BF2y+obcQI78RYumbNBlAekZcxsVXc9uUQ4LOUF52axcta/TeJL2yzWiadiDnM6gTdgrQgtBciuX6StVxo9zcQtXTpKnc6k8tSbjfWCgss5PeJvkT0h1D2d1E8v8RMZAE1WYkh25Fh8oyHUGDJEeGeFU+Wc6SCQ+YFlDpDXBpQlCxKi2UbkgWflpvDDE8WEmWCUnMrl6Rbbm3HS/dVRUZZy7Hcc4pbl2znSURlMmq/KTy27nf7tA0uXMmTBmXlSDcAXPIXDdY7Xhk9I9E5x1I+VwYVUEyolzF+c9y6LJykAqzXA10tryjKLW0HJPQwxvEpMlSUlMw21AS3DUquYUVfiYM0tJPWzexLw5rFSauQqXmRnHqQQzBQ56Xdtd4qNBhShMImhspZtQTq/9rF+8PcVG5C1JukGKxmsnBpYLf0Sy/vfjCXEJ0zOozAQt7ghjw0OkWuoxnyyJaGKmcvsNv8AUDzKNNSHUVpLuFFSlOL/AIVnSzsCIPHNtXVGnFLVlQWxtD3wp4Yq5o8yQvy0ZmK82uW/wg32seMaxPwrNlAKSQscgUq/8Sb9XgLAPEE6jnFUu6SwXLNgoAm3EKDljs/aOhO1o52qey4Tk19MseYr+IlFXqOVOYDcjRujnSLXh0xE1AKCMvsRyI2LxDg2Nya1JKCAoD1S1WUOdiXHMd20iGowwoVmks+6D8JHI7GIThfRWLOsVnJSLqyj2is4njoylEvexPLjGYlhk+Yp5gbgkG33pAScOKbLS/cg/WFXG+2UyQLIq8gO5MblzlA+YtRB1F94Pn4T/wDUT3u37RFLw1XqOXOUhzd7MWYa/wCoEljtjRd9BWGzTNPmLcDbhbi9ojxasypKwLAegad2+9oyStJSSosAHCRo+3z/AMQDg9IqpnsslUmWylvd2uE83+giapv/AAZ2lZcfAdMf4ceb8alFZ5BY9I9kxcJiWDCw978uEIMPmZZg/qtyc6fO3/KH6kjK+jXs/wBBCp3bEYkralQsrsWDj2DQNLxC7EBvbX9ILqZeZ8oKt9CqEE+fe19iwbux0jJhoW+LZKgZaxdCXB4gqZn5ED36xFh80KDjb794fTWUGWxBDddmtFQlApDJUU7Ep9LtvaHW1QyY+VNyXIbmzwBLm+YolLBjxDMeHtAUqSo6zFkc1KP1MMaCWEaaHjfhx6RRUBps7m0SiRZ9GY9YMlYKkkqmFJfaxLluGhiCsCHGW7Mba9wIhxGehgcqsw7A9RqYDsVIiVh6JJKpaWJ1WSVKL6tw205QuqZT5gSWJfK5Z+LcYb0NbLnBgUJUPzEJPQOPo5gqolhtB2Gv+IW2tsKS6QjpcPDhSmL6DcjiYYTVMwbryETmnLhRLlmu8Q1CmLkRyylkzqikkRnLu4jqaDZKbvEiTqTpzjJAZ1Ei532ENBVsWT8E8sBIYgPGRJPr0IOVbEtweNxvszDDF8KNVLSgqUgBWYsnMTYi5GhuYaUcqVLRqlkhujDR4p1T4vmghIHlk3Z8ygkalWyehcwhrcQVNLzFFR2zF26DbtHZVHD2XfE8ekAllpfgm5HUJ1irYl4gRp6lPpYAd36cIQzJhUSEpJfQAPb7a8ZKwWYWJUhPJyT8g3zhriv2YKk/1ROcVUg5kZE77n9vpDHDK7zAVrIfc6XFh8mhPOwBeoUFcgSD/wDoAfOOKWWUSVkj8YBSXGgu4txHtC8kYckaT8lIylB7XgtEmQCWVlVcnoCRd+N/veSonTJbJE1h+VSQoDY3NwG5wsp6krCSiYUuGYpsPr2HKDZKvK9UzIsbkKVnfTewP7Q1AsnTiq1hphTlO7BxzHued4hoJEpM4TJqUTEkWURseP8AVZgSDrrG5SZs4J/h5R8sG6lAMebAl9Bo5ix0WCiWn+cpKtsqbbvqwhJTjEyjYsxDDZA/m06lSZibp8sFd+BQPw8WYM7vFo8zMl7E7sd9+kATSsjKgBKdgAzDSA01AlryZiVK1FrdeELH8i3TQz4q2h0DmHqH32hVXSXUSfhSPv5D5wTR1AICnIcaHbvp04wPiU5Plrci4O/Jh8mi7ESKxPq1BTgsH0GhH9Vohk4vNQQZcvMHOckgZn0y6s36NHE5ZUSAOF9i8HYPQzFq8tCXJ14DiSdhEFUl9ys40/qAYrNOcCWkgzWUAdQVAOLW1+sXDA8MTT04Szk3L6lR+wO0WHDvDsqWlynMtXxKIcln9gH/ANwqxnw6X8zzFlD/AAlRYW/DxGusTS1RnK2D1gIAbXjzhzQVKVJGYABQvwcWPz07RXZkkpZlFtG2/wBx3TTylRRxunq1x1I+YHGE6Ye0Gz1ZJhysFDkxId7ncQvr3UUzEpy5rkWItqQ30OkH18vz5WdBGdI53EKU1wMsEOFpdJGhOvDmW7QxkTKS6CRsCehit00tWQcAn7+UF1WIlMtYL5lMhOU8QXvuBx6RulSSwNu/y7Q6VIZAsqoSkMdN/veDZKFTEJmS0HyySAroWdhdne8SYj4clqU4ngZ9UqBA0HwKG+pII312i04fIShCUABgAmxBDCw0hnS6EyZW6XCmJmKW7bAabuSYmxSmLNlB6u/1hziMlkqUgA2Y9/v6wNRVKTLBCAdwWD8wrnCtOXQVKimmmAGc7Ky5RZ3/ANQ9pqYsBMJ03L9BG8fWkrkgBwtTkgMGTdlHUKvb/lEyUlS9iDcka94E7qmNCuzUylIuk78IEyfmv2EGqpMrl9TuY4CeMRK2RSWdhGygKU2ji3B+EFSJQ2++sD1NM2m/1gyAhPUYZMzHKu3vGQdOWsH4VfOMiqchfqVAS5ivhQpjfMQRm7nb76SSsNnEtkbqpI+ph9/DHa/1ib+HWjXhp99YD/Ik+kKvx4rtimTQzJfxIIHFnHuLQxpU5rQdJWoRJ5IVdSQFbkWJ9v1jnlPLstGNdEYpYCxKizIUkH8L+2v3zgmagJ/EQNLloW4gssRmycyFOzPwsDx5GH4otvQnI6WwSnlKSkBIvqBxtu/U2ifDsPmT5jTswSNdgeQYXc7wuwnGfKU0wZpfHcN+XiNLRaq6TnSkyj6dW24ixjvlfRxxpjynQUgJT8LAAcGtbgIJRIDZlnTc/wCYplPKWliFLSH0CiPpBVXiE1Y+NwNAR1F+dteccr4X7L5jPGcXYFMv0j8xH0iu0lX8SnuSQD81H6e8RYjUnITpcBnsXHOBqWndI778zDw46WwOW6Q+oKwpsDmRwJ9Q6Pt32guvmZkWbKXvoRbS/P8AXhFdpc2dKUm72bXs0XnDcDdlTg2hKUHKS35yln6Q0ni9i6rQkwnCVTsuUFCN1KHB7AbmL3gdAiUgtx13Lce7xJMQgJdLBIHT5R1hy0hA3P7xNLYZSbCpk4t+p0gLFJh8sObPt+8T1a3Fw0K8RX8CQ/HbtBbFQjrzdLW1P7E+8AV4uCLHlyhjiA9Y5DrEFRTvuzf73iZRAVFiRQrMXZ/UOBL3bYG/d+UdYvR38+UCU2UsDa75h3tAE6WQom3MbEcH+9BDLw/XZVZCb/h5jcdbfIwz0goq6yFTEqJLD4dGBIdRI1ct8oYy6zKMpuNuEFeJMHyPUSryjcgaJJ36QlRVIB0GXVjexa3a47CGdsZUNEpE2xWQdtLfbx1LTUSL6pvcXtpp7wPRUaZ5aRmCgHUwJSHO5/D3MNqWkqJXxlOUf1BROmg6cYPQj2RLxlEz/wBwrChvLWUt/wAfhUb6KSbCO8Pp0KzKlLnMNXlk6OQ6kHVhplg+mwgTsoWj/mdSOPF+cXHCZCJaBKSAnLoBuOPXieMbOuhWjzjDqZU6aJk0ZMtwlwoAZQL/ANTq7N7t8gSCEvq/vFvqcIlrLqSH0zCxb9e8LKzBClzLVYfhIv7wnI8h4NJUVjI6nuzb8QYlCdGD39usTzkkuNDzjUpBANyTCL2PZHV5khCk/CFDNbY2iSuJdNhlVYEag8+IMbz+guH2MDJqElBCizBwTyvfpGSs1hstQAYj9YyPNsVxtapqylakB2CczM3Hnv3jI6F+O6IvmVlsoKlt3J0a8HrQ50gPDZavwpYcYcYZRKmTQnjqeA3MQW22dD0A4ThkyapdsqUlgpj6ujnTnE1Rg580JClAWJYXYXi/ookhISLAc4QTZZFSzBAYgEHM/wAPINv7Qca2Q+RsQVHhacqYkienICDlyjbYm8dYrRFDBQCgdNwW6xdk2HxA9YBxKnC0nMO4gT48kGPI0zyfFfD7zETEWSSyk8NSW4A3hguYZY11a0Np/pJSekK6hAUklQNvl7amDw8snSl40GfGlbXkKRUJVbpC5c8BXp0IPveF5nlBa7aPeNLn2vrsY6qJWOcPohUypkoauCk8FDSK5T4mZTyZktRmBRSAk82ZtTd9OMPfCdf5c4Nqu3cFx+sNsX8JmZXJqEWSRnX/AHpYMBztfkYCaTaYsr00OvC+FIQkOBnIcmxc7h+A2h7KGRRcODry6cuUQyaEZAZZuPdx+sS/xey7HjEUvLGs4xGYkC51sBE9MtgMo9hCueQqaN4cZ8qeAg9GFONYmmS65pGVvQkH1KVd+2nziv0ePiYoqU4JO+g5dIqXiTE1z6lawDkScqOGUbjqbxzS1RGxBhZRaHikehVFQhnJDwBUVAy6/Y4wjpqzRwW3HSJaibYlN+DP9iNCmwtUTTGcvuPv6wFQXnJA1Csz9L+zCA1VKnYEnv8AesOsAyOpRsWyt9foIPIsYNmi7YzFZ5EwpUl5UwOBY/3BuT+xEQVHhiStcry28lSyVC3pBSSUvqBmSG4ZjyiauyzE5DtdJ4FoSU9cpIVKUDzYsQRcKT9YnxzGlE9ClUUtKAmShKEgaABvb94gOG5gWDHTcv8At2imeHPEqs48yZmlnVRABT1OhEejUqw5Owv2izXsS62iORJDDL6bAdLWECV6ZifUnUaEt3flBtBMGZSVBmPp6HRn9u0FzqYEce0ScQZAmHYimaCBZSfiHA8uUHLUG+kVnFKJSTmR6SN+XBhtaGGGVomp4KTYh94CYWvJJUYbLWq+vEWIgabhEtIf1Hob9hEtbUqQhakhyBYDlEtDU50pJBDh2MbQdlBxer8lSnul9PpFXxDFlrQsoDJBDvu50I4RdvH9BKmBRSohcsBRSLu/Hs8UOpp8spQFwrKQ19xbrHRxJNCTkwKuo0rWV50IzAKKVW1G3KMhqnAjMQgq9JCAGI4Et8oyLLkS1ZH473Ra5ILAKLPpFs8JJHr4uA55bRT6BDzHJezCH+C+rMMxSAoG1n2/SOKJ2cnVFwrJeZBSFEEhsw1D2cPZ4S4lJUjIrOVFLasSzMdB3g2XVP8AreI5kwLt+HfnDN2QSJEksPUB1G2/eNTAn/TxMmTwjeTjBoxXMR8PiYXQchdydX42MIpFIgzzJMucCA+Y5crbaaPwi8VMzKLBzwdo5pqd7qhKV6GydFZqvCctaAkpLDRiRrzGphBiPg5aAfIBVyJ+d49SEvtEc5MUjcSfZ4XXUcyUoBaShWo7biLv4Zx4TQEr+NHz5xD/ANQqPMhCyQClbObWUGb3aKYhSpSgoOFDf72iupx/oOmewCblOZHcR1NUFB/lwik4X4uQ3810kcA4PSLBKxRE2TnQSU+x7xPa7G7DMODLUpmHWEHi7GFqVkQph+Jt32hj52VO5OvL/MUetqiqao8SYl2ysV5ITItDHCUBKnblAtJ6126mLBheGEuVlhyiqQZSFVVUMeR06wHLKiqwUf7Q/wAmhpiODrC8qQVPo0cUODTkLSteaWHdhv1gYrybMeYB4WE2XmqAUqJs1jl2caPEk3wepBJRNDDTMkv7gt8oa4ZjiCQhbJUdL2MMayekqSkm0NSapksmmUyf4fqwpKmSpGvpVfuDEK8BnTVFaiUngALNxJj0Mz0p5ngIwTSdgPnGjCK2hvkkzzNHh8Sh60nIfiZg1tQ0WmXNWhCUy5jJADFhe1iTDatMo+lakE8CwjzHEMXnUdSuSfXJBdIOuVV7Hlf2hqkxckWuYqqTNTM87ME6pVcFJ1AFgOsMZvi0pB/lqPcQmkVfmJBBcEW/YxHMlmJtWUSXksmHYuiqQTdBSWIURvwMC1NGZSvMla/i4EfvFboaxUtZKRY6g6Fob/8AeidUj3MK4M1V0OZdamYkMdbN+8TBWVhwiroUQTNRp+IcOY5w4o65MxKVJLjWFoAwmUyFvmSPUGJ3PWKxiGEJkmWE+pJsCbkAXZ+m+sPZs6zcYVYyRlKvy3bjBUmno1WB1k+WFMVNYbRuAZYSoOWcxuNj/TBRpFS1BnI/SCUzPLmBZcjQjroY3jOOIkaepY0EKz4xRMQVLltM2bSG+L0M+RvstVPMUv0pBc78odSKXKz7QB4UqkzpCFixa8PQjnAUSTZCH7RsqtpEoTxMRVQtaGoFg1EColSksNoLURHMosBEFSpoC0jMkVOjEreA1zbxqc5SQlRSTuNoKZqFnjyhEykmJCQVqYJ6vrHkUzC6uUHKFLQNd7ct49VxGomAhMxYUwtZveBP4qGXI468DfEpKzzenk+Z8Gu6TYjqIt2BAy5YlpIUsl1DZLwdW0cuZcpAPEWPuIBwyXLp1MgEk6klzAnyKSCuJxHk4EJuoO0edVU1lqHAmLrXVqGLRVUUgVNKj8IuYTjXsLvwaM0ypaW+NV+gi4YZiBCQFAhRGnGFeDUcmbmmLUM+yToBEmI0qUkLM1lDRj+8Pl4A1Za6dJIC9FbR3MCVAhTvwJhJQeKJYR6y5FngbFvFiG/lB1bRmrFSZBjmHKKhkDX1/WLJgdNMEoZ1ZjxOsUmV4inMXAcwZh/iidLYLDphkmkGi8mbl0ipeI/Fi0qMqTY7q/aLHhdbLnocKvuIV13hgJUVou5dj+8FAPPaunmTDnUolXEm8cTjNUB5hzFIYE6twJiyV1KqVmzJIB04QkqZo3hoyYJKzMIxRUr0m6CdOEWuVNzNuDeKKpQOkW/CgciQdhG5Uouw8btUGTpQAsIXy6nOooQpIbUkgNDTIVfq8UrF8AmiaopTmCi9oVU9DNtHqGDYQ8vKSFA6sXeMqcB8sPIGXl+E8ehjz/C8InygV+aqVySoj3a0NsO8W1IOQL81Is6x+oibh4QP6WSXNzWNiNRwgTE5RIV/bA86uKyFEBJ5R2MQyjj1hVEcp3mrVe42aMiwVmNoKrIFg0ZFN+gCHFJ5WtSlakwvQIyMh/Avk9E/6a1H8pQ4GLquaYyMib7YGdonGIqmcYyMgMBoTY1N9QjIyMYhVKgaepo3GQoUVWtzKWVk67coAqalKLkl4yMiqVlOhNUYvMUTksIgp6pSlMrWMjICS2BthCqhyE8bRuoBsgd4yMgJbCjhdHZ94HNJxL94yMiiYGth0ihAGkRrpgFAcYyMhE9j1o7qEhFheF9XVkEBtY1GRobYJdE8iqmSyFyy3HnHoGAYimoQ5JBFiOcbjIyYs0G1MgEMplDgYpfiDwylQKpRbfKdIyMh06Isr2GUIMwf06iLXmbTeMjIXlbcynGkohtO5A2jmZODxkZE5dDpbEfiyoXkQE6KLEwJg1OQm8ZGQ16AlscS0vCTEax1lCXYWJ5xkZDQQJHMqntGoyMjDH//2Q=="/>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endParaRPr lang="en-US" altLang="en-US">
              <a:solidFill>
                <a:srgbClr val="000000"/>
              </a:solidFill>
            </a:endParaRPr>
          </a:p>
        </p:txBody>
      </p:sp>
      <p:sp>
        <p:nvSpPr>
          <p:cNvPr id="118792" name="AutoShape 10" descr="data:image/jpeg;base64,/9j/4AAQSkZJRgABAQAAAQABAAD/2wCEAAkGBxQTEhUUEhQWFhUXGB0YGRgYFxgYGhwaFxcXGBocGhgaHCggHBolHRcXIjEhJSkrLi4uFx8zODMsNygtLisBCgoKDg0OGhAQGywkICQsLCwsLCwsLCwsLCwsLCwsLCwsLCwsLCwsLCwsLCwsLCwsLCwsLCwsLCwsLCwsLCwsLP/AABEIALcBFAMBIgACEQEDEQH/xAAbAAACAgMBAAAAAAAAAAAAAAAEBQMGAAECB//EAD0QAAECBAQEBAQEBgEDBQAAAAECEQADBCEFEjFBUWFxgQYTIpEyobHwQlLB0RQjYnLh8YIHFZIkM0NTov/EABgBAAMBAQAAAAAAAAAAAAAAAAECAwAE/8QAIxEAAgICAgICAwEAAAAAAAAAAAECERIhAzFBURMiBDJhcf/aAAwDAQACEQMRAD8AreOyEAemygbwqp1tFnxtIWHAYkXis08kqOUau0ci0dt3sttDPSUsrRoCqJ2UsgOIjkyjLZMwsdjB0qjta8TxQ9lO8RyiJgVxENMI8UzJKUiYMyOPDrGeKZCQlP5or8ioYZFXEOuhX2XOrxmVUJIQXJ2ioVWGqc5Yd4BSIlJ8zK76mDKpaUHOBZUJlUqQ6ja2UZMtaTDGlnJcFSdOG8Hz5eY6axyKBY/+JTcQkmDKQVCtWH0ONTEgg3Sdohqp6ZisyUhB47/KOBKmswlL/wDExLT4TOUHMpYPQwtpx0Mo1LYxo8cUGSsuNMw/WIFVH8wqSYjRgk/Xy1NHKEMWIII2MQlZaOKehovFF2AgqTiZYgloWpUDAeIrYFneESm5djSxofKplIJUbvvE9IvO4jMCxZEyUErHqAaGCaeWFZgW5Q7UiOhXXSihJyi7WitU3iKahKkuQq4vF2xSqQU2F4qddRpmTElbBO4Gphoyr9gYt9Frw1ZMpK3e1w+sV7EJ0talGYga2iSlm+SChCiUtZy8BVs4BJKg5jKX2pGx1sCpMPK1HyxY7Q1T4LqQykryvC7wp4iQiflWGBPzj1QVeZm0h5qnsRT1oqivDhVLaakE8RFdneHjKfKm0enZuJtCTxBi0qUm7EnaJ7XTGU7e0UTBsMTMmnzNBDXEKSlUcgbNCybiQLqAZ4EwpCjMKspUTpFoS1sWUbYf/wBqUHCD84HrMRMsoSU+oFi0MRgFVNU4OVMMZHgllBS1FR5wXNUKkyFIDAqBv3gxEmWBmiypw9kAAA9YEqMHUoMQG5RPL2hhCjF5D5dHguRSrBKgsMdohrfCMtwTtEtTTeXL9J7PAdMZPwZNkJUXUxMZAQUrdC+yTGQuI1i/EsUl5TlU52AhNRrWS7NE0vDRBsuWRoI7DlSoixKcpaADtd4ioccnSrNmHOGwluNHgZVApSmSnWBaGxYnxKsmT15lhuAiNFAVaB4t9N4ZLErPQRukw8yyHOnCEc/QyiBYHgs1aChajLQL3iamw2UPTOmmYQbBA+ph1PSpaSC4BiGVTJRZIgbYUhjRpppQ9EoPzEB434iXLT/LSkHgRA8yrybWhbiEwKFrwWwqIVgvieZMXlUAOgi7yKgKTYx5JLCkKzJHKGcjxDMSzloEXQZQvouFbOUgliWhPUJlzC6g54iCqDFkTwyjlVx2ioTJop6hQJKhf4SCL6QGzRRbcNRLQlkgONXhTj6woiwO1onwiZ5qSoEBvdoNVgSClSvNIVsqFcl0FaexMKmXTSnUASrbeO6TE/MTmSDFXqqNSZihNOYjfiIlwyoUFskHKB7QGhovZZZlWWIYPzhGtZzZuekGSp7kqXZrP1jrFJiQkBLKf5c4RFGRpn8tdo2Xa8RUrQzkqRmQNX3hGguVIX1PhzOpK02Nni40U7IkAl2ETyZSVJs0bXQK/KW4wG51RzabBavErFhpFEmUNRVTStQOV2HSPQ/+0TCDlT7wTIwyemWwSgGHhKS8GpFYwnwqnVQdosUvCRLDy0hxtEmHYTUpOYzUsS5AH+YlxrFBJDFlK4DXvwh78sPbpFcpvFZExUsoIUC0WGkqlKDkNFHWtBnmeUkvs8Nz4mYAIQO5/aEfJEdcUi0T65MsOotCep8SpAOV3iu1mJrnfGewFogSl7QPk9DrhrseysWXN1aDZVOk3OohBhqQFB4apnMo3sYdP2TlDehyMXKbZRG4QzaoPeMjWhcGVqRVZh6UEjjBmFVCZysosoWYxXpePeUnKACBvFi8GVAWTMKQHLRbkaxtCxTumHVMpSbaAamGeHKShIVqTBlTJzskpBCgXED1FAw9CWA2hI21YW10d5lLfRo4EtIjmmTYiJl0wULG8Bci8moFmzWiML3jdTQLAch4VSMQZZSsZTwiidmDp6AtMVZc/wBXQxdpUoKHpPaK5h/hszSs5ikZiBZ3Y/SJ8iKQaIEUxmobOlOUvezvCur/AJZZSkq5gvDqt8HzhYKSrux+cIavBpss5ZiSnmdPfSNx6RpdnFVXBKfQfUbWgeXMaxMWjCMFp2YATVa+pwP+Idj3eHyfCtHNPqQZag1klaX7Ox6iGbT0LlTKvg1eJSwlQJCtbX7RY5c/OGSkgG7b+0ME+FZaCCy1AaeoFuhCX9yYbSaSWE/yrKbfU99+x9oRxszmjz/ESnzBnS6dDxHNoYnD0ol50ghBD6fZiwTK3KWmSkg6BRDkdSXMBV9QpZaza9OT7xqNm/BVcyZiTkLgG8AJUVKYAtp2hlJoglSpksMkn1I4cSOTnSD5RQ/pDnl/iNaQ12CyKQt8LR1QTwhRExCm0sHYw4kTiPwg94HxmfO8sCUtEty9gCexIhVTfYb8E9aCgAoJL3YAwzwrHgUBMxEyWSWBUDlfgDzihUtfW5z/AOoKdvUxFu0RY7PrJiQDOKgg5gzC43i+K6skz2KmqCdB84O85k3aPPPCWMq/h0md8Q1J35xYqPF5U5LoUwBYvbTrEld0BxD5NaXUlmIveK/iJTND3zalx+sPVLSsuNt4WVcsk+lXuIOOtmTp6KlU0rHS0CzZTXHeLVVU4a/fh2hRkTxEScaOmPJoXZGvHYsRziWYgO0coRq5hVEdyR2qQkkE7FxBSJqRvAqySlgCY3/2+YprQ9Mm2iacoPGRInCVbmMjU/Rso+xBgfgVaxmnugflAdXfYRe6PD5cpAQiWwHMe8VWu/6my8zS5a1DYlkv21hxhGOGekTAGB26WjrcX5ONNPobzZ5ljN6UhwPUd1EJAduJEd+eo/lHO5hdXBE5gsZgC4BJZxcFhw2jqnnqOrQkpYjxjYdlN/g7j/MbQGPwjsf3gWYstx7xxTy7uIGaa2g4Bk6adAHPCFdVgQml2ZXGGpqB1P37xMmrJ2PYgfQvEtXobYLh2DIlgEqc9/pBmYDRhwgapqiQ2g5D9nhVPp1n4VBXQh/aNkGhvU1QQl1aakxS8UrvOmFT/wBqTdhw4XZzzO7RFjddMcSrhOp1DkG13uBw6RxTJceoBx2+kBsZI15QAJBUg8QH7iIqmpmlv5qi103MGy6MGztyMESqFAICgx56Ha3GAmwugeVjlSEgfF137CCJPiGbmAWkJ+X2IOFAzZdNQOHQwRMwsTAyrEfev3pD2T0d0+JonDKr4uOv38oW1amITsT1/wAPsesdLw7yydx+Yaj2POI1z3ICrqFgS7EcCBACdUtPlU7O40D6jb6dxAeKVpRlKE5ikFgSz8XA+XSGJqg7Cxa0J6ueq5bMu4A4khh7hhA/hkQ0+PVExQT5aEpJDliQO8H4islDEkq14AdIt3hrCzJkDNdTXfbkOUVnHKQJnD4hmLpYEgHcch+8Oq8CgNHhgU2a51METpSEEizNxiOonlCsp7Pb5QNMBmllEgcYbYA2krwhvQFJ3H3vBQVLlHzQHkrLXLZT3hRLlKlq/o3LRwapISpKkhRV8JN8o1twJsYzQybRd6GtRl9Pq3tp7wNimLeXLUshwkPa55X26xSRi82XZCmTwYAdmFodYbicqekomKAKgykmzuGIHGCwYjiUoTQleoUkKD3sQ8cT6RKhpvtaEvh6qKEKkqPqlEy+od0H/wAYeInaA7XhJLdBi3VgJw9I1f3guVh6RsLx1MHof8yrQPOqygochlKya3BPwnoSMvUiFSGbGKKcH0ixESTZiUIKzonWBmUC7uTCfFpa5IKSp0zNCok5SNg55wyYtDyXPSoZkLSQeBEbinypims/tGRsg4FFmUiipOW5JAbdzpHqPhqi8qSiWUkEC5/qNz9WiqSl0gZSTnVqPVuNCRyMWfCpySpgTx3aKcs3RPjgtjCbRquyokog2sDIC87ufeCUVD2Hu1ux3+kRlJsrVHc2ceHbc9IxKi126fepjiZNCSQQdNcybns/7R0iak2AHV3/AEgf6Y7TMHGBqjECNBsSLat9/OJTOylvSOx/eK345qwZaEomZFkuWKvhAPsCW01beHirdCydKw9Na59Nj+Jja/6wQiqPBwPxKsNbsWjzzCsa8taRPBKQGzJNxwO72tHoODyJE8ZkqWpOoUV8eTa8oaXG4iqakLcRQJqgU5iQ7ustrZk6PbWBkhSSQxHI6RZKumCGyvle7AOPl846l0zi4v0vfhvE2rHUqFdMl2cduPC/3pB6HVsBw+/vWJkgByAH05fbfrGJLK137fdoCRm7OJqpwbLlA1Pp4cHJgKpxao/CX/4i55WjWI42VOhNxo7fPjHKJ4CQlPxNcs4D8vv5w3QEgdeIzw5VkvqGVr2U0BLq5qtQniLK6j8UOVISACpQzbaXPH6e8DrSBdxfhpxJ66e8K2MqFs6bMsSQOx/eGPhKiXNneZMcoB9KbXa2Y/pEJpVTlpSkegH1q52t7N7xesKohLQMv0AgJ3oMqSDJ3pFg3105QuqwiYkpmJfmCxHMHaCp1QCCC3uL9DCycjnbo8NYiKVUYctM9TqGUXC1sPSzgddrcIFmT0FWUTM39th2bWDPECh56SHbLoQw1s2x1v0gA0YYlAym7MHHt/mKRa8jNSa0dVGJEWJDG3PhCfzjNURdKR7kxJVYZNT6j69yQ5bsRDGnotNbufneKpRSIvKyGkQSDmLkfT94Dnybw+pKcJJzNc7QFiUlgRx53gZKw7oW0eKeTMzj1AjKXtcfCfqIf4bis+bmKEkpT8TAM52ubxVpOHmbUIkDVRueCdSfZ49WoqeVJkgSykS0WzE2spi6uoLxPlpJexoN2VSdUrKsvqQRqFEhn3Y7RkheZ0C51BF2y+obcQI78RYumbNBlAekZcxsVXc9uUQ4LOUF52axcta/TeJL2yzWiadiDnM6gTdgrQgtBciuX6StVxo9zcQtXTpKnc6k8tSbjfWCgss5PeJvkT0h1D2d1E8v8RMZAE1WYkh25Fh8oyHUGDJEeGeFU+Wc6SCQ+YFlDpDXBpQlCxKi2UbkgWflpvDDE8WEmWCUnMrl6Rbbm3HS/dVRUZZy7Hcc4pbl2znSURlMmq/KTy27nf7tA0uXMmTBmXlSDcAXPIXDdY7Xhk9I9E5x1I+VwYVUEyolzF+c9y6LJykAqzXA10tryjKLW0HJPQwxvEpMlSUlMw21AS3DUquYUVfiYM0tJPWzexLw5rFSauQqXmRnHqQQzBQ56Xdtd4qNBhShMImhspZtQTq/9rF+8PcVG5C1JukGKxmsnBpYLf0Sy/vfjCXEJ0zOozAQt7ghjw0OkWuoxnyyJaGKmcvsNv8AUDzKNNSHUVpLuFFSlOL/AIVnSzsCIPHNtXVGnFLVlQWxtD3wp4Yq5o8yQvy0ZmK82uW/wg32seMaxPwrNlAKSQscgUq/8Sb9XgLAPEE6jnFUu6SwXLNgoAm3EKDljs/aOhO1o52qey4Tk19MseYr+IlFXqOVOYDcjRujnSLXh0xE1AKCMvsRyI2LxDg2Nya1JKCAoD1S1WUOdiXHMd20iGowwoVmks+6D8JHI7GIThfRWLOsVnJSLqyj2is4njoylEvexPLjGYlhk+Yp5gbgkG33pAScOKbLS/cg/WFXG+2UyQLIq8gO5MblzlA+YtRB1F94Pn4T/wDUT3u37RFLw1XqOXOUhzd7MWYa/wCoEljtjRd9BWGzTNPmLcDbhbi9ojxasypKwLAegad2+9oyStJSSosAHCRo+3z/AMQDg9IqpnsslUmWylvd2uE83+giapv/AAZ2lZcfAdMf4ceb8alFZ5BY9I9kxcJiWDCw978uEIMPmZZg/qtyc6fO3/KH6kjK+jXs/wBBCp3bEYkralQsrsWDj2DQNLxC7EBvbX9ILqZeZ8oKt9CqEE+fe19iwbux0jJhoW+LZKgZaxdCXB4gqZn5ED36xFh80KDjb794fTWUGWxBDddmtFQlApDJUU7Ep9LtvaHW1QyY+VNyXIbmzwBLm+YolLBjxDMeHtAUqSo6zFkc1KP1MMaCWEaaHjfhx6RRUBps7m0SiRZ9GY9YMlYKkkqmFJfaxLluGhiCsCHGW7Mba9wIhxGehgcqsw7A9RqYDsVIiVh6JJKpaWJ1WSVKL6tw205QuqZT5gSWJfK5Z+LcYb0NbLnBgUJUPzEJPQOPo5gqolhtB2Gv+IW2tsKS6QjpcPDhSmL6DcjiYYTVMwbryETmnLhRLlmu8Q1CmLkRyylkzqikkRnLu4jqaDZKbvEiTqTpzjJAZ1Ei532ENBVsWT8E8sBIYgPGRJPr0IOVbEtweNxvszDDF8KNVLSgqUgBWYsnMTYi5GhuYaUcqVLRqlkhujDR4p1T4vmghIHlk3Z8ygkalWyehcwhrcQVNLzFFR2zF26DbtHZVHD2XfE8ekAllpfgm5HUJ1irYl4gRp6lPpYAd36cIQzJhUSEpJfQAPb7a8ZKwWYWJUhPJyT8g3zhriv2YKk/1ROcVUg5kZE77n9vpDHDK7zAVrIfc6XFh8mhPOwBeoUFcgSD/wDoAfOOKWWUSVkj8YBSXGgu4txHtC8kYckaT8lIylB7XgtEmQCWVlVcnoCRd+N/veSonTJbJE1h+VSQoDY3NwG5wsp6krCSiYUuGYpsPr2HKDZKvK9UzIsbkKVnfTewP7Q1AsnTiq1hphTlO7BxzHued4hoJEpM4TJqUTEkWURseP8AVZgSDrrG5SZs4J/h5R8sG6lAMebAl9Bo5ix0WCiWn+cpKtsqbbvqwhJTjEyjYsxDDZA/m06lSZibp8sFd+BQPw8WYM7vFo8zMl7E7sd9+kATSsjKgBKdgAzDSA01AlryZiVK1FrdeELH8i3TQz4q2h0DmHqH32hVXSXUSfhSPv5D5wTR1AICnIcaHbvp04wPiU5Plrci4O/Jh8mi7ESKxPq1BTgsH0GhH9Vohk4vNQQZcvMHOckgZn0y6s36NHE5ZUSAOF9i8HYPQzFq8tCXJ14DiSdhEFUl9ys40/qAYrNOcCWkgzWUAdQVAOLW1+sXDA8MTT04Szk3L6lR+wO0WHDvDsqWlynMtXxKIcln9gH/ANwqxnw6X8zzFlD/AAlRYW/DxGusTS1RnK2D1gIAbXjzhzQVKVJGYABQvwcWPz07RXZkkpZlFtG2/wBx3TTylRRxunq1x1I+YHGE6Ye0Gz1ZJhysFDkxId7ncQvr3UUzEpy5rkWItqQ30OkH18vz5WdBGdI53EKU1wMsEOFpdJGhOvDmW7QxkTKS6CRsCehit00tWQcAn7+UF1WIlMtYL5lMhOU8QXvuBx6RulSSwNu/y7Q6VIZAsqoSkMdN/veDZKFTEJmS0HyySAroWdhdne8SYj4clqU4ngZ9UqBA0HwKG+pII312i04fIShCUABgAmxBDCw0hnS6EyZW6XCmJmKW7bAabuSYmxSmLNlB6u/1hziMlkqUgA2Y9/v6wNRVKTLBCAdwWD8wrnCtOXQVKimmmAGc7Ky5RZ3/ANQ9pqYsBMJ03L9BG8fWkrkgBwtTkgMGTdlHUKvb/lEyUlS9iDcka94E7qmNCuzUylIuk78IEyfmv2EGqpMrl9TuY4CeMRK2RSWdhGygKU2ji3B+EFSJQ2++sD1NM2m/1gyAhPUYZMzHKu3vGQdOWsH4VfOMiqchfqVAS5ivhQpjfMQRm7nb76SSsNnEtkbqpI+ph9/DHa/1ib+HWjXhp99YD/Ik+kKvx4rtimTQzJfxIIHFnHuLQxpU5rQdJWoRJ5IVdSQFbkWJ9v1jnlPLstGNdEYpYCxKizIUkH8L+2v3zgmagJ/EQNLloW4gssRmycyFOzPwsDx5GH4otvQnI6WwSnlKSkBIvqBxtu/U2ifDsPmT5jTswSNdgeQYXc7wuwnGfKU0wZpfHcN+XiNLRaq6TnSkyj6dW24ixjvlfRxxpjynQUgJT8LAAcGtbgIJRIDZlnTc/wCYplPKWliFLSH0CiPpBVXiE1Y+NwNAR1F+dteccr4X7L5jPGcXYFMv0j8xH0iu0lX8SnuSQD81H6e8RYjUnITpcBnsXHOBqWndI778zDw46WwOW6Q+oKwpsDmRwJ9Q6Pt32guvmZkWbKXvoRbS/P8AXhFdpc2dKUm72bXs0XnDcDdlTg2hKUHKS35yln6Q0ni9i6rQkwnCVTsuUFCN1KHB7AbmL3gdAiUgtx13Lce7xJMQgJdLBIHT5R1hy0hA3P7xNLYZSbCpk4t+p0gLFJh8sObPt+8T1a3Fw0K8RX8CQ/HbtBbFQjrzdLW1P7E+8AV4uCLHlyhjiA9Y5DrEFRTvuzf73iZRAVFiRQrMXZ/UOBL3bYG/d+UdYvR38+UCU2UsDa75h3tAE6WQom3MbEcH+9BDLw/XZVZCb/h5jcdbfIwz0goq6yFTEqJLD4dGBIdRI1ct8oYy6zKMpuNuEFeJMHyPUSryjcgaJJ36QlRVIB0GXVjexa3a47CGdsZUNEpE2xWQdtLfbx1LTUSL6pvcXtpp7wPRUaZ5aRmCgHUwJSHO5/D3MNqWkqJXxlOUf1BROmg6cYPQj2RLxlEz/wBwrChvLWUt/wAfhUb6KSbCO8Pp0KzKlLnMNXlk6OQ6kHVhplg+mwgTsoWj/mdSOPF+cXHCZCJaBKSAnLoBuOPXieMbOuhWjzjDqZU6aJk0ZMtwlwoAZQL/ANTq7N7t8gSCEvq/vFvqcIlrLqSH0zCxb9e8LKzBClzLVYfhIv7wnI8h4NJUVjI6nuzb8QYlCdGD39usTzkkuNDzjUpBANyTCL2PZHV5khCk/CFDNbY2iSuJdNhlVYEag8+IMbz+guH2MDJqElBCizBwTyvfpGSs1hstQAYj9YyPNsVxtapqylakB2CczM3Hnv3jI6F+O6IvmVlsoKlt3J0a8HrQ50gPDZavwpYcYcYZRKmTQnjqeA3MQW22dD0A4ThkyapdsqUlgpj6ujnTnE1Rg580JClAWJYXYXi/ookhISLAc4QTZZFSzBAYgEHM/wAPINv7Qca2Q+RsQVHhacqYkienICDlyjbYm8dYrRFDBQCgdNwW6xdk2HxA9YBxKnC0nMO4gT48kGPI0zyfFfD7zETEWSSyk8NSW4A3hguYZY11a0Np/pJSekK6hAUklQNvl7amDw8snSl40GfGlbXkKRUJVbpC5c8BXp0IPveF5nlBa7aPeNLn2vrsY6qJWOcPohUypkoauCk8FDSK5T4mZTyZktRmBRSAk82ZtTd9OMPfCdf5c4Nqu3cFx+sNsX8JmZXJqEWSRnX/AHpYMBztfkYCaTaYsr00OvC+FIQkOBnIcmxc7h+A2h7KGRRcODry6cuUQyaEZAZZuPdx+sS/xey7HjEUvLGs4xGYkC51sBE9MtgMo9hCueQqaN4cZ8qeAg9GFONYmmS65pGVvQkH1KVd+2nziv0ePiYoqU4JO+g5dIqXiTE1z6lawDkScqOGUbjqbxzS1RGxBhZRaHikehVFQhnJDwBUVAy6/Y4wjpqzRwW3HSJaibYlN+DP9iNCmwtUTTGcvuPv6wFQXnJA1Csz9L+zCA1VKnYEnv8AesOsAyOpRsWyt9foIPIsYNmi7YzFZ5EwpUl5UwOBY/3BuT+xEQVHhiStcry28lSyVC3pBSSUvqBmSG4ZjyiauyzE5DtdJ4FoSU9cpIVKUDzYsQRcKT9YnxzGlE9ClUUtKAmShKEgaABvb94gOG5gWDHTcv8At2imeHPEqs48yZmlnVRABT1OhEejUqw5Owv2izXsS62iORJDDL6bAdLWECV6ZifUnUaEt3flBtBMGZSVBmPp6HRn9u0FzqYEce0ScQZAmHYimaCBZSfiHA8uUHLUG+kVnFKJSTmR6SN+XBhtaGGGVomp4KTYh94CYWvJJUYbLWq+vEWIgabhEtIf1Hob9hEtbUqQhakhyBYDlEtDU50pJBDh2MbQdlBxer8lSnul9PpFXxDFlrQsoDJBDvu50I4RdvH9BKmBRSohcsBRSLu/Hs8UOpp8spQFwrKQ19xbrHRxJNCTkwKuo0rWV50IzAKKVW1G3KMhqnAjMQgq9JCAGI4Et8oyLLkS1ZH473Ra5ILAKLPpFs8JJHr4uA55bRT6BDzHJezCH+C+rMMxSAoG1n2/SOKJ2cnVFwrJeZBSFEEhsw1D2cPZ4S4lJUjIrOVFLasSzMdB3g2XVP8AreI5kwLt+HfnDN2QSJEksPUB1G2/eNTAn/TxMmTwjeTjBoxXMR8PiYXQchdydX42MIpFIgzzJMucCA+Y5crbaaPwi8VMzKLBzwdo5pqd7qhKV6GydFZqvCctaAkpLDRiRrzGphBiPg5aAfIBVyJ+d49SEvtEc5MUjcSfZ4XXUcyUoBaShWo7biLv4Zx4TQEr+NHz5xD/ANQqPMhCyQClbObWUGb3aKYhSpSgoOFDf72iupx/oOmewCblOZHcR1NUFB/lwik4X4uQ3810kcA4PSLBKxRE2TnQSU+x7xPa7G7DMODLUpmHWEHi7GFqVkQph+Jt32hj52VO5OvL/MUetqiqao8SYl2ysV5ITItDHCUBKnblAtJ6126mLBheGEuVlhyiqQZSFVVUMeR06wHLKiqwUf7Q/wAmhpiODrC8qQVPo0cUODTkLSteaWHdhv1gYrybMeYB4WE2XmqAUqJs1jl2caPEk3wepBJRNDDTMkv7gt8oa4ZjiCQhbJUdL2MMayekqSkm0NSapksmmUyf4fqwpKmSpGvpVfuDEK8BnTVFaiUngALNxJj0Mz0p5ngIwTSdgPnGjCK2hvkkzzNHh8Sh60nIfiZg1tQ0WmXNWhCUy5jJADFhe1iTDatMo+lakE8CwjzHEMXnUdSuSfXJBdIOuVV7Hlf2hqkxckWuYqqTNTM87ME6pVcFJ1AFgOsMZvi0pB/lqPcQmkVfmJBBcEW/YxHMlmJtWUSXksmHYuiqQTdBSWIURvwMC1NGZSvMla/i4EfvFboaxUtZKRY6g6Fob/8AeidUj3MK4M1V0OZdamYkMdbN+8TBWVhwiroUQTNRp+IcOY5w4o65MxKVJLjWFoAwmUyFvmSPUGJ3PWKxiGEJkmWE+pJsCbkAXZ+m+sPZs6zcYVYyRlKvy3bjBUmno1WB1k+WFMVNYbRuAZYSoOWcxuNj/TBRpFS1BnI/SCUzPLmBZcjQjroY3jOOIkaepY0EKz4xRMQVLltM2bSG+L0M+RvstVPMUv0pBc78odSKXKz7QB4UqkzpCFixa8PQjnAUSTZCH7RsqtpEoTxMRVQtaGoFg1EColSksNoLURHMosBEFSpoC0jMkVOjEreA1zbxqc5SQlRSTuNoKZqFnjyhEykmJCQVqYJ6vrHkUzC6uUHKFLQNd7ct49VxGomAhMxYUwtZveBP4qGXI468DfEpKzzenk+Z8Gu6TYjqIt2BAy5YlpIUsl1DZLwdW0cuZcpAPEWPuIBwyXLp1MgEk6klzAnyKSCuJxHk4EJuoO0edVU1lqHAmLrXVqGLRVUUgVNKj8IuYTjXsLvwaM0ypaW+NV+gi4YZiBCQFAhRGnGFeDUcmbmmLUM+yToBEmI0qUkLM1lDRj+8Pl4A1Za6dJIC9FbR3MCVAhTvwJhJQeKJYR6y5FngbFvFiG/lB1bRmrFSZBjmHKKhkDX1/WLJgdNMEoZ1ZjxOsUmV4inMXAcwZh/iidLYLDphkmkGi8mbl0ipeI/Fi0qMqTY7q/aLHhdbLnocKvuIV13hgJUVou5dj+8FAPPaunmTDnUolXEm8cTjNUB5hzFIYE6twJiyV1KqVmzJIB04QkqZo3hoyYJKzMIxRUr0m6CdOEWuVNzNuDeKKpQOkW/CgciQdhG5Uouw8btUGTpQAsIXy6nOooQpIbUkgNDTIVfq8UrF8AmiaopTmCi9oVU9DNtHqGDYQ8vKSFA6sXeMqcB8sPIGXl+E8ehjz/C8InygV+aqVySoj3a0NsO8W1IOQL81Is6x+oibh4QP6WSXNzWNiNRwgTE5RIV/bA86uKyFEBJ5R2MQyjj1hVEcp3mrVe42aMiwVmNoKrIFg0ZFN+gCHFJ5WtSlakwvQIyMh/Avk9E/6a1H8pQ4GLquaYyMib7YGdonGIqmcYyMgMBoTY1N9QjIyMYhVKgaepo3GQoUVWtzKWVk67coAqalKLkl4yMiqVlOhNUYvMUTksIgp6pSlMrWMjICS2BthCqhyE8bRuoBsgd4yMgJbCjhdHZ94HNJxL94yMiiYGth0ihAGkRrpgFAcYyMhE9j1o7qEhFheF9XVkEBtY1GRobYJdE8iqmSyFyy3HnHoGAYimoQ5JBFiOcbjIyYs0G1MgEMplDgYpfiDwylQKpRbfKdIyMh06Isr2GUIMwf06iLXmbTeMjIXlbcynGkohtO5A2jmZODxkZE5dDpbEfiyoXkQE6KLEwJg1OQm8ZGQ16AlscS0vCTEax1lCXYWJ5xkZDQQJHMqntGoyMjDH//2Q=="/>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endParaRPr lang="en-US" altLang="en-US">
              <a:solidFill>
                <a:srgbClr val="000000"/>
              </a:solidFill>
            </a:endParaRPr>
          </a:p>
        </p:txBody>
      </p:sp>
      <p:sp>
        <p:nvSpPr>
          <p:cNvPr id="118793" name="AutoShape 13" descr="Image result for wood chips"/>
          <p:cNvSpPr>
            <a:spLocks noChangeAspect="1" noChangeArrowheads="1"/>
          </p:cNvSpPr>
          <p:nvPr/>
        </p:nvSpPr>
        <p:spPr bwMode="auto">
          <a:xfrm>
            <a:off x="446088"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endParaRPr lang="en-US" altLang="en-US">
              <a:solidFill>
                <a:srgbClr val="000000"/>
              </a:solidFill>
            </a:endParaRPr>
          </a:p>
        </p:txBody>
      </p:sp>
      <p:sp>
        <p:nvSpPr>
          <p:cNvPr id="118794" name="AutoShape 15" descr="Image result for wood chips"/>
          <p:cNvSpPr>
            <a:spLocks noChangeAspect="1" noChangeArrowheads="1"/>
          </p:cNvSpPr>
          <p:nvPr/>
        </p:nvSpPr>
        <p:spPr bwMode="auto">
          <a:xfrm>
            <a:off x="598488"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endParaRPr lang="en-US" altLang="en-US">
              <a:solidFill>
                <a:srgbClr val="000000"/>
              </a:solidFill>
            </a:endParaRPr>
          </a:p>
        </p:txBody>
      </p:sp>
      <p:sp>
        <p:nvSpPr>
          <p:cNvPr id="118795" name="AutoShape 18" descr="data:image/jpeg;base64,/9j/4AAQSkZJRgABAQAAAQABAAD/2wCEAAkGBhASERUUExQVFRUVFxwYGBgYFxgWHBgYGBgaFhcYIBgYHCYeGCAkGhcXHy8gIycpLiwsFx40NTAqNScrLCkBCQoKDgwOGg8PGiwlHyQsMCk1LCksLCovNCwvLCksLCwvLCwsLCwsLCwsLCwsLC8sLC8sKiwsLCwsKSwsLCwsLP/AABEIAJUAwQMBIgACEQEDEQH/xAAcAAACAgMBAQAAAAAAAAAAAAAABgUHAQMEAgj/xAA+EAABAgQEAwYEBAMIAwEAAAABAhEAAwQhBRIxQQZRYRMiMnGBkUKhscEHI1JiFPDxJDNygpLC0eE0stIW/8QAGQEAAgMBAAAAAAAAAAAAAAAAAAMBAgQF/8QAKREAAgIBAwMDBAMBAAAAAAAAAAECAxESITEEIkETUWEycZGhQsHhgf/aAAwDAQACEQMRAD8Au2CCCAAggggAIIIIgAgjwuekakR4FZL/AFCKucV5LaX7G5SgA5sBELX4sV92USOa9NNh06xuxxY7ME3QFd5r+T9HiPlzpZDpLuLNuYydRa86FsaqK1jU9ztxHGDLpZkw+JCfmSEg+5iM4Qr1MELJIU+pJOZ+sYr6UzpUyW7FaSAfMN9W9oQOCMXqpVRMpqpRcqyoP6Vp2HQt7+cJ9WTal7DlXHDj7l1QRooKjPLSrdr+YsY3x0k8rKOc1h4CCCCLEBBBBAAQQQQAEEEEAGIIzBABiCCCADMEEEABBBCrxHx4mlndl2KpigAXCk7i1tbbjqIrKSisstGLk8Iao5KirsQm+zwv4dxxLnJaYDJJ3Lt7Fj6h4g+LeOptJMSiTKTUOjPmSlRSxLBsiiTcF3aM07srsNEaWn3IbahSUoKlEBKQ5csLc4UEVdXWVKFJlKTSoV8SjJEwD4mAKlX0BAHnsqVnHVVVLl9vLTJQjv5MigCR8Xf1+gjZN/E1KJt5zpa5SCQw1SOvUCOdZKSliMcmyMVpy2M1dxYqVNXJnldvBlSe+g6OGbSxMRNHxOlC1GWFLlKPeSLqln9QAJe+3SK84lxr+PqiqXnCdBmUSpQ9NB+2HThOjEuTkyLS97pIc+e8FkXFKUnuXrak9KWw+SsblGXnKwk6sXF+bagHrCzjtLTT53bCYELIILP4k/3cywvaxHQHaOv+BmSzdGVw9yNPJo1mtDt2gD7BcsfW8L1scqo8jNwtxGjLLRNUAuZYDbOLEP11ENkVPVKE1YlTVKSNlFtdQxZj9dIf8ErVBCJaiFMAArRwLB9njf0t+VpZh6qjD1RJmCNNZVolIUtZZKQ536aQn4xxetThHcHS59T15CNdl0a+TLVTKzgdoiKziSUh0p7ytBsCd77t0iAk8Tz8iUOykp71hmvdJIOljHHLkKSe6QRyNvZ/p9IzWdV4iaa+k8zHLDcYTMDFkq5PY+USEIrpG+X+do7abH1ShrmGyS/yO0Wr6nxIrZ0vmH4G2CPMpbpBZnALas/UR6jaYQggggAIxGYxABmCCNdRUJQkqUWADmIbJSycmMYqmRLKjr8I5mKi4yra2akhKyoElwQCzl7Eju+jQwY/WrqJhUSW+FI2H1iJIKdSbahnjk29Q5S24OvV0yjDD5FjCMPrD41BKf0rClOebRxV06XLm9mZiUTGHhmKALlmcM2xvzhsrsblS0FRGYtZi45XPwmK5xLh6omzc+vad4vbK9gD7RFWJSzLYi3tjiO5JVWPVkl0pmAghi5zL/16xpw6dOqloTOXmSDYFnc+d47cP4FWsgTZisp1KUuRbYnq20S+H8MUshVqkBYBHfKUqv0LQycq8dvJSEZ/y4JuR/D0cvMVIQm3eZr8rB3h/wAHpZRlpW4WpYBB5A3GUHTzit6XD+zUlfbIWhJcjuq2IDByxdvaH7BcQAWpBbxMP9INuQLxj2TNFmXHY6saklaQU3Wm7c07xBCmSoOLeg15aWhrYa3v9OUQOJ0RlErF0K1SNutopYmu4mia+liji+E9ikzHVMdRKlKN0g2FtG2+cZw7iKZKLAZgQ7EE+xETVUsZSFMQoEEbEEN6vpCVMwBQzy6ZblFuzK2LcwouzhrFwbsUxMHlDJrD2HRXGKZ8komqEu4KbuS3n/TSCTxJThpUplEpc9NAxtrFR1lNNl2mSlyz+5BD/wCbQ+hgw+dMSruKIfViztDpRk92xEZRW2C4Vp7VWZXiAyhQYKA5dY3Z1pDNm87etoUcDx2dNIdgkarIv1uGHqY7MQ49pJRyhRnLBbLK77Dm4sIzqM2/OTRqgl8EzWzGuyy+gCSo/L7tGumVMLvKGlsyiC/UIez9Y5sIxefUd4yhKQdApTK9QwaOvE8YkU4BnEpfSxHsdD5B40QyKk0OHDdeDLTLIZYS6g5KX3CSq7dDE1FT4bx6jtAZacoG5TdT2sBtzMWPg2PSalJMsl0+IEM3/IsbiOnRZlaXycu+vS9S4JGCAwRpMwRiMxiADMKXEOJy5swye1CCg3SqznnzIhthN4w4DlVJM0OJn6hY20hN0HOOEOqmoyyyHqsLWkOwUOabxyCbsbnl/UQu1VbV0Ksq86gNFpUUq994dcEr5dRJGVTzbFRWlLkKD3CQAoEWcco5FlbhydSFurgQa/8AtM5pSPypZZS2cKWNbjVtAN7mHDD6WRSyFKUczM795alKZkgNqSzDpE/RYdTsQmUhDn8xCQ19lAD5GEvjThetXMQJeTsUnMCSc2Zt0tsOt9YTJa2k+CVL8mkY/VyiXpJhlkkghDqSCXZviHzjxiFV/EoebTrTpdUtQboQpJYeRjZh9fUySJdVLURtPSlRH+YJBbz058488S1P5YAJIJuN+lmFnhu3C/Rfxk5V8PUS0BQCATqLWPLQXhrkSCKieVaAoUk/4kD7j5xWM2XUS3nIdklik3B5gj19Is/DMZTOlyZ4DCYhljcKTt/7CCUfnKKasvjA2UFcmchwzixbYs/zjE2akgpVv3dIhMJnGWbsArun0UQhvO0TM0nLe1vu/wBoM5FNYYsTZLKVLUnug2J5WaFibWpl4nKIH9/LVKtqMpzJP1Bh3xlI7UHVx8xp8jCZTECagq8WZSQwchT3AI0diH5QtJQbNOpyimS1bInFzKmFB/RMHaSz5jUeYPpCfW43LkTQauhQlQsJsqwPUKSwPkYsGnnomgkFJvpoQdwU83jzV4YFApYKBsRsfMG0Xi8comUc8MryauRVF5dUXfupn6DceFk6/qBjqq8YqqFI7aTKUi35iRYnYEoIbo4jZj/4aIPep/yl8vhPpt6Qmrx2qpVLp5pJA7q5agFJIN2YuNOUPjBT+nf44ZnnJw+r8+BkV+I7+EpT1CT93iQofxFSRlndnNS+hSR8mI+UVqsSFHuJWPYt06xtk0ujE+nWH+hDxkz+rItuaimqM38JOCVmxdBdHMDQeXKJ3hSnVSz0q7R0LGVQNgw0I9fvC1w9gUuQhJT4jqo7kgbesMszXS6QOjfy4jJGzTLMTY6tUcSLGBeCF/DpipctIc2DdImqWpCwW2LGOpVerPucmypw+xuggjEaBJmMKEZhX4l4pMpfZyiHA7x5E6D2+0LssUFljK63ZLSjdxBw8ickukQgppV00x83YykBxNKgU/4cp8b8hy21joqOIlZipbqfXMokezt6RF1dYuqJT2efbyHRmA8o51tvqLj9nQrpdb5HagxQTpfaJCrOLhlp9NFJIYjk8SaJ+cAKAD2bMC4/50MV7Q4/Np1mUtOWYlAypLd9AsHGxAtHavHwoupJSelwIx7pjmk+BtRTALb/AKuIgeNjLl00yasOEKQNL95QSrqbEn0jqoMTGYKzO/rpp/PWIPHMSRVAoVMTkziwKVFRSSGCRp68tIFBZJ3YlYyuoEsiUshK7skBjbV2eJ3gCnmGnOeZmSmYSA/NIJ6i5PvHmRRABSVE5A5S9rcgW5HX9sTnD0jsQxDJUbDkR/PyhsrItaSNDTySMmeoTEo0Skj1+L62hkxOcEofkLAB9xsIV5iVCbn1Ga21tSeoDNDWVuB5fVopHfKKz2aIrG7iWrS5ADfJvSFyTI/taidGzgAXJIKDfQCz+aonOJq5Mqn7SYWTLUCok7XHqTCxgeMJq19tKXkQypd/E7u5F28uUUs41eBkGtOPJCcSUk9E0zJCSFEuQN/aOal4+rJJaZKUQNiD5G/2aHVElZWQFS1kM5BIZyzEMWPW0SNPQyVnKpAzMSyr5gNxzH8tFY3YWGshpfKYsYZ+JNNMYLzSj17wf1uPOOPEOEJFZPM9UwlK2AyNcjQvyYiOji7hWgAcJUJh0ShL5jy5Dq+kRuBLCVSk2KU6B7aF7nqdYdq/lB4IznaaNx/DYJV3JZWnqQVWP6Xj3OwSTIsQELswykF9tobafFJoSlCJaFg2BXMyBOltCpXOJSXRzFpAmqDg+FHdS3IKcqJHNx5QuV03swjGK4RXqOI53b9mpCUkkZQrMlTNrocz6ba+sN2FTM6gFkZnc+Q2+0JXFfC1VSzVVCZq5qC6QokqUhKlAkK3NnDg+0TvBuKylSsyCQod1Tqu+7vcCzj7RMo8SjwWVjeUx+Wv2Fz1JiTwQdwnmT8rQqyK5T5XBBPPS1gGhxoZeVCR0jf0ay3IwdS8JROl4IIxHRMJprkqMtYSopUUllJAJBaxANieQj5srsYmhasyllbnMSSGL3cc3j6ZUl4rbi38KJM6YqdLWpDl1JDM51If3hVkU92Oqk1sipJmOT3uqw2IBETeBfiFUIPZplIJOhSkj3F3huwD8PKSQsrIM5XwmaLJ8kbnqq/IbxMzqVAOne5BLfS/uwjnWWwksJf0dCFc/LKpVwjPC+2mT2mLLknYm/iOmvOPX8JWzLS5k2Y3xIHZotu7Or0EWTiOITacFZlylygLoJyzPMG4PkQPONZ4jlTJYVLlsV3Fw1+bb9IW7pJZZdVxzhCXheA4o6VLVmlpUCsFSRZ9CXBYxPyuIacqMtKkoUmxScqfmLG8ctRiNXNXnQqWiUgtlIcq2ULB29fSFbGsOlVCiuQWWD3k7j21HWISVn1bfb+ycuv6SwqeekKIPId5wQH8tDENxcrEJeWbTETJaCF5AkFSVJ0P7x0vryiv6fG66lUwUWG2o9tIa8B48lzGC/y1Gx74Yn/Crw+hPlA6Z1vUt0SroWLS9mTOBY+mdR51H81AeYnfOpa8qSNg925CJ7jDjZNHSS1pyzJk1OWWAQQDl8ZbYctzCbjmFqWFGSpu0Dqy7toXHnChR8PJzEKmpSU7lYt/lNxFqlBtyz/wXapbR/ZsVi1XPQiXOmzJktL5Ukv6/uI6+kcmAY1MoalyCpAUO0Q/iTq45Frgx4n4uoHJJYjTMEkknmOXtEueEZuUGYSqcshpaWJANypbaW22e52jW2ksT4fgzpNvt5RauHYrTVKUTaYoB2V4SHsyk7gnUHWDjPi+XSUwMxhNVZKAQS4+MbtqPWKcR29ItkTDLKtWIIIHuCQfaOOsw6Yo9opZWD8RLn3+0ZY9NHVvLYbK2WONxhwvGplXMmKW4SEsGLl1KdybPoNPaJTDjkXL2D/J2iI4dw/skEnVRf20+sSMwXHn9zEWY1NR4LQzpTlyMuN8SChCM6FLQslNi1wBsejxzYT+KiAMqwVJeyu7mbYFyHbnGOK5P8XhqxlZcnLMFyXCXC2B/aSW6RV0ygYOkl9+XWLU0Qshl8lLLJQljwfQWG8T0lSAkTASsHuLAe21u6fSI6qwfsxmki5U7Bu/sxLWLXEU3glbUU81K0gqvdN+8NGt9YdMB4srZK80zvDUIKhY6gm3zJikun0y52GQtyuNyxOHOFqgzBNnnK3hlguB5n4j1h8QGEK/A/EM+qC1TQlg2UpSUpH7QT4/OGqOrUoqPatjm2Z1dwQQQQ0WYmzQlJUbABzEPWcQSSgmWe0PJJu25APiPQRLzkZgRzDe8IWJcGzqcmZTkrR8Us62u4O5hFzsSzD/AEdUq2+8VZmIVtPOVNlATJKy60FRzJTcnKFeE3Js7x6xf8QFo/8AGpJq0ksJihlzF7sm6vdo76ZcpYWlKVpyly+xNyGNwHf7RA4iVSz2baqdKj4bjQvYN7G0cqLfDOm/hnKifVVmYz/yZQ1QgHMsl+6Vm6dGs0SEj8qUe6EpQGQkbOGSL/ckx6o6tCk99WYZsr6BwNPd+kSClywlKAnOtRzJZgzaqcuHcNC7Mt4fAyCWNuRWRR1UlDdrLU9zLV3gCbliLiFGsrAmc6SZa08nI635eYiwcexJQTkSCZiiwAOYh/IBzdhaOOn/AA+yJzTO9NNyBol9urc/aNULIxWZGecG3hGzB59HWykpmKQJ+hT4XOxSTZXl8og+JeCaeSSe2Qj9qyxP3+0aMV4cUg6Xf6RDzsMmqJKiVE6lTk+5i9a3zGWEUnLKxKOTpwviebSgy0LTNQdAxt5H7aaxI09NWYioJJUmW9yQABsXIFx0vHVwjwrJsucQ5NhuQ9mh6E0hIRK7iBvZ29bDz1illkFLtW/uMrrk49z29jgwfhSmobp/NmtdagCz2YBmST6mCrqVS12AdZcJZySdHUSW/wCvbZMrcndlABnzKLsH1JOrkbal48S6YoSVlw+qvjL6NyfkD5wiTct2PWI7I48ew6mmS3mg5mvlOVjo5O5ff6xF4LwSJc1lTTMQUuzZbuGJZ3aJLEZGmbuls1zZA2UQzKPK+scvA2Azpc5S5mdlgZCrUgKzAnXUcovFvS1kXLDkng56+SqXPUhhkCQpB37zu59PnGmamJTidITPuzkMBu38mOFEkkOxtvEPYMZZJ4aolCgfiBTfqGaEbDaFU2fLkpspasrkO2xU3SHaQDlIdhz5KbX3aIT8Pcq6xQPiQla3DM/h/wBxZukNoemEmIsWZpDJScFS5SmzrmFjcnKPDayba3hw4d/DellspaO0Vq6yVX8jaOWUAZieQBPkWSP9xixJaGEN6TubbKdV2pJGJElKQAkAAbCNkEEdEwBGYxGYAMxgiCCAgh8YwBE3vpAEwCx0B6HmIrzHcMzBUspKVpDmWdW5pOik9RFtxH4tg8qoSyxcXSoWKTzB+0ZrqFPdcmmq9w2fBQa5EzIEpbMhRZ7ZgdPX/iCfic6WHYhaLjRtCD6RL8W4XPo5xz3lq0KQSH580mIGZUy5osoP7/e0ZnB8SRrUlzFk7hvFzgLSlBuHt3kq0Ltp6bQ1YdjEpaWy5VnUKUl1fufRv6NFUqlmQTMS7fENlJ5PzG0SqKQzZYUgK3UhSXs7WPPyhEunWe0urdtx9rMESoEka+noOQiHqMBSxt0brtEJhPFM6nW05OZNgS17aaDb+RFgYXUyJyO0C0qS2gIcPzbQn5QmUJ17MupRlwVaMYHalCj3knKHDAtbut7ddoYaTEFrGUktu2p6jZPnGvijh1NQsmUAMvxDdQ2B6bnbSOHD8MrpZZSQpt8w2vcPr1EWbhJZT3LLWnhjQkS0NmCXDFI+FPUncxqxDFZcoZ1v+0q1PRKdvrzaIqsxtMpsyXma5BqOr3bzPpEfR4NPqpwVM1OnJIJYAD7xeMNtUtkVnZh6Y8kVj82pqzZwjZO3mW1McVPU4jTpAQqZkGiXJA8v0+kXJh/DEqWhyMxG3Xlyjuq8CQoGwYAgMIs+pWMRjt8ilU85k9ymEY5KmLT2snJOUWz8/QW9miVTNISFA2+RPlvG/izhJf8AEhMpClKZOVtAzuSdti/WIWtwSr7RMtZJfYd0ew26mL+n6iUuPuR6mh45GDCsRlI/vPzAD3kpuTyHK+nrEgviCVKA7ClEolxYuVbbAW1HvHikwxKJeUMCAHItcX189PeIdBUZuSn7yjYr2T0BOv8ASKQepOMS0o6cSkOOCTlLKAtu1Xs/NQOnkItVMJPBXBiJCu2U6ppHiN28n0h3jf09Ppp58mK+31GseAgggjSZwggggAzBBBAARgwQQARGNYIicGUAYr/GPwzlqcpDHpaLWIjVMkgxVxTLKTRQdbwJVJcJ76TsYmuGZdRKCZJpls4BUWUA5YqtcxbEygB2j3T0YSdIU6lyMVr8iXivBaFvaEPFuEp8glUoqT5Fn9NIvhUkGI6swlKtovKCZWM2igf/ANZV06kiakLSNmA08rPDbgmNyqmWFIIKh4h4VJfYj7xI8X8AzZiwZSEkEMSSAE9W39IUEcMVdHMVMyy/CUtdTgs/JowWdMnnSsM3VdQ1jLySKqeX2ubIFAHm31uPWHzB6aSpHaS9CANGII+E8mMV3QVyFG1lDVO4/wDoQxUPHFPKl9jKlTpqk3PdCRmJdncnW2m0Zpa9LrwPejOtDqlIHdI2B16tp7R5xDEpMkHtFhPIE3J6AXPpCicRxKrP5cpNO4y57lQDvqbAvu0RKvwkr1zHVOSoKPeUpyq+pc6/0h1fTya9jPO6KYx4RxZLXMqlEAykeAjUrJZKHffW2jGF6nzFSps03upRsG312tsNA0Oc/g6XS0S5cmyiASo3zEEEvz0itKxU2pV2KApKEllfuO5PrDLa5vFa4IqsgszfJyYpjMypXkkuE6OLOIceCOHcjEiOnhvghKAHEPlBhoQNI1V1KCwjNZa5vLOyjQwEdUeEJaPcaBAQQQQAEEEEABGYIIACMQQQAEYjMEAHloBGYIggIGjMESSapkoGIPFcLlrBcRmCIZKE6q4CkLXmStSFcxDhgPB8inR+tSjmUogAks22loIIoorOSzk8YJuXSoToBG1ozBDChy18oKSQYXqHAJKVkgXeCCIZKGGRTpGkdATBBAQZjMEESAQQQQAEEEEQB//Z"/>
          <p:cNvSpPr>
            <a:spLocks noChangeAspect="1" noChangeArrowheads="1"/>
          </p:cNvSpPr>
          <p:nvPr/>
        </p:nvSpPr>
        <p:spPr bwMode="auto">
          <a:xfrm>
            <a:off x="750888"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endParaRPr lang="en-US" altLang="en-US">
              <a:solidFill>
                <a:srgbClr val="000000"/>
              </a:solidFill>
            </a:endParaRPr>
          </a:p>
        </p:txBody>
      </p:sp>
      <p:pic>
        <p:nvPicPr>
          <p:cNvPr id="118796"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766888"/>
            <a:ext cx="1636713"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7"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6763" y="1516063"/>
            <a:ext cx="2058987"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8" name="Picture 2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000" y="1465263"/>
            <a:ext cx="1908175"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9" name="Picture 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9963" y="1830388"/>
            <a:ext cx="1525587"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800" name="Rectangle 6"/>
          <p:cNvSpPr>
            <a:spLocks noChangeArrowheads="1"/>
          </p:cNvSpPr>
          <p:nvPr/>
        </p:nvSpPr>
        <p:spPr bwMode="auto">
          <a:xfrm>
            <a:off x="0" y="819150"/>
            <a:ext cx="9139238" cy="369888"/>
          </a:xfrm>
          <a:prstGeom prst="rect">
            <a:avLst/>
          </a:prstGeom>
          <a:solidFill>
            <a:srgbClr val="99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1800" b="1">
                <a:solidFill>
                  <a:srgbClr val="FFFFFF"/>
                </a:solidFill>
              </a:rPr>
              <a:t>“Browns”: bulky, tough, dry, fibrous materials provide carbohydrates (carbon</a:t>
            </a:r>
            <a:r>
              <a:rPr lang="en-US" altLang="en-US" sz="1800">
                <a:solidFill>
                  <a:srgbClr val="FFFFFF"/>
                </a:solidFill>
              </a:rPr>
              <a:t>)</a:t>
            </a:r>
          </a:p>
        </p:txBody>
      </p:sp>
      <p:pic>
        <p:nvPicPr>
          <p:cNvPr id="118801" name="Picture 2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51100" y="4059238"/>
            <a:ext cx="224948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02" name="Picture 3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3238" y="4202113"/>
            <a:ext cx="2236787"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803" name="Rectangle 33"/>
          <p:cNvSpPr>
            <a:spLocks noChangeArrowheads="1"/>
          </p:cNvSpPr>
          <p:nvPr/>
        </p:nvSpPr>
        <p:spPr bwMode="auto">
          <a:xfrm>
            <a:off x="4763" y="3436938"/>
            <a:ext cx="9139237" cy="369887"/>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1800" b="1">
                <a:solidFill>
                  <a:srgbClr val="FFFFFF"/>
                </a:solidFill>
              </a:rPr>
              <a:t>“Greens”: fresh, green, wet materials provide protein (nitrogen)</a:t>
            </a:r>
          </a:p>
        </p:txBody>
      </p:sp>
      <p:sp>
        <p:nvSpPr>
          <p:cNvPr id="118804" name="AutoShape 40" descr="data:image/jpeg;base64,/9j/4AAQSkZJRgABAQAAAQABAAD/2wCEAAkGBxQTEhUUExQWFhUXGRwXGBgYGB4fHxwcGBwXHBgaHR8cISgkHR0lHBoXITEhJykrLi4uFx8zODMsNygtLisBCgoKDg0OGhAQGzcmICQsLCwsLDQvMCwsLCwsLCwsLCwsLC0sLCwsLCwsLCwsLCwsLCwsLCwsLCwsLCwsLCwsLP/AABEIAJMBVwMBEQACEQEDEQH/xAAcAAABBQEBAQAAAAAAAAAAAAAFAAIDBAYHAQj/xABOEAABAgMEBAoFCQYFAwQDAAABAgMABBEFBhIhBzFBcRMiMlFhgZGhscFCUnKS0RQjM0NEU2KC0hZUk6KywhUXY4Pic/DxCCQ04WSjs//EABoBAAIDAQEAAAAAAAAAAAAAAAADAQIEBQb/xAA/EQABAwIBCAkFAAECBQQDAAABAAIDBBExBRIUIUFRkaETMkJSYXGBsdEVIsHh8PFioiMzQ4KSJHLC0iVTY//aAAwDAQACEQMRAD8A7jAhKBCUCEoEJQISgQlAhKBCUCEoEJQISgQlAhKBCHuW3LJ5UwyN7iR5wIVNy+Nnp1z0qN77f6oEKuu/1mjXPS/U4k+ECFUd0nWUn7Y2dwUfAQIVVzS5ZI+1V3NOHXuTAhQq0yWT9+s/7LnmmBCvS2k6zVhR4dSQADVbTia12JqnM9AinSMwuq57d6pL0w2UDQvODey528mLAg4K11MzpbslX2qntNuDxTEoVK3tJKFJV8gcbKEJxOzK0qKG+ZCUcUuLIBNKgCqddaRmnqeiIaBdxwCfFDnguJsBtWGY0wzKFYxMMzCEmqmnGSypSfwKBUK7+wxLJJLgPZbyN+OChzGWu13Ky6tZ2kKznWm3DOMNlaQrAt1AUmorhUK5EajGhJVtF8rPJoJ6VJ5uHb/VAhEWbWYVyXmlbnEnwMCFcBgQlAhKBCUCEoEJQISgQlAhKBCUCEoEJQISgQlAhKBCUCEoEJQISgQlAhKBCpWla7EuKvvNNDncWlPiYELPP6TLMTqmkrOqjaVrPYlJiC4NFyVBIGKGvaUEE0YkZx3pUhLaT1rVXujK+up2YvHv7JZnjGLlQd0gWiv6OQZa5i7MYu0ISIzOyvTDAk+iUayMKm5eS2F/XSjXsMqV/WqM7suR7GlLNc3YFSWq0l/SWo7TmaaQ33iphD8tuPVZz+LJZrjsHNV12Q8s/OWhPL6OHKR/LCnZanOAA4/Kqa1+wBVXrnS6/pS87t47yj5wo5XqTtHBUNXLvT2bnSSdTCTvKj4mFOylUntqpqZTtVhN2pQfZmutAPjCzW1B7Z4qvTyd4qdFiSw1S7I/20/CKGqmOLzxKjpX7yrAk29XBo90fCF9I/eeKpnHepA0kakjsEVzjvRcpwEQoXtYEJQIVO1HA2045gCilJIFK1NMh1mg64dAx0kgYDj7bUyJrnvDRtWZZkQqZZk1kFDDYfcSAKOOqOZUNgBNadMdaaYthdMMXHNHgF38qSGGNsLf4rVLkmzrbQd6R8I4wleMHHivPZzt6YbLY+5b9xPwi3Ty948Sp6R29Vl3dlDrlmfcEMFZUDB54q3TSd4qm/cuSV9QB7KlDwMOblOqb2/ZWFTKNqiauWy39A7MME7W3SIc3LNQMbH0TBWSBW27OnmwOBtWaTTVwh4QdhMPblx/aYONvlXFcdoV9m27aaGU3Lv/APVZw96KRoZlyM9ZpHP4TBXN2hEZbSRPoNHrOS5TlKYfHaEqFeqsbG5Upndq3mCnCqiO1GJbSrJaphL8qdXzzSqe8jEPCNcc8cnUcD6prZGuwK09kXjlZr/48w070IWCRvGsdkMBBVrhFIlSlAhKBCUCEoEJQISgQlAhKBCUCEoEJQIQa370ykmB8pfQgnkorVavZQmqj1CAm2soWMn9Ic29lJSgbT97NkjsaTxu0jdHOnypTxar3Ph84LM+qjbtusxbFqPqynLUcBVqaYo1XoAQCtXbGH6nUy/8mPVvPzqCRpUj+o1CmLKY5TciVbeEmlYQenj4lH3YyvqZj/zJvRus8rDmlOkees/h/flGbJmUhRRwrCleoymgTvoSSek03RinY4jOzTbedv8AeqS9pxsfVFoypSqzVpMt/SOto9pYHiYayCR/VaT6KwY52AQt++UknW+k+yFHwEaW5NqXdhNFNKdiHv6RJQauEVuTTxIh7cjVBxsPVMFHIVTc0ms+iy4d5SPjDhkOXa4c1cULtpVBzSer0ZdI3uE+CRDxkJu1/L9q4oRtcqy9I00rkNND8qlecMGRoG9Zx5D8K2hRjEphvhaSuS37rJ86xP06iGJ/3KdGgG3mn/4tbCxUIdA5wyPNMRo+TWnWR/5ftR0dMNvNNxWyr7/sSPhE2yYN3NH/AKYbk4C2v9bL2f8AsxH/AOM8OaP/AE3gm8FbJ+/95I84nOyZ4IvTeCXya2ed/wB9Pxgz8meHAozqbwT+Bto7XfeR8YrnZM8OBRel8FesRu0lTLLc0XA0pWJQOGh4PjgVT0gb4q80bY3vgtnWtt26tq2ZPjhfOMzZrQadmZszr81KocIK1JxJQVAhJCaajXkiNQbT9A2GYjAG17Kax0ckjg87VbN6rUTymj1sH4QjQKB2Dv8AcsWjwHbzTFX+nk8ptH5m1DzESMk0rsHHiPhTokRwPNOb0lzHpNNHdiHmYg5Eh2OPJQaFm9Wm9J6vSlgdzlPFJhRyENj+X7VTQjY7knKv60umL5Q37JQoeAPfAMkyMwzTxHyFGiOG4qwq8YWKszqAfVcCkdpUFjspCxRFptJEfTX7ZpVeht1m/n4UE9eSZaSFuJQtsmgU06BU+02ojZ6gi8dFDIc1pIO4j8EflWbAxxsMfEfPyoGb5cIKJS4tzYhbaXCehK28ChvwmLuyZm4kAbwSOINxzCuKQ3sOXxrRiTtqZXLvuplH08CDjBUlSUkJxcZLlFgUNTTZCHUdO2RrXyj7sNVifIg2Vhk8nX+LH3/CZaKVBLCZuzUY3wCyppaQFGlaYhmg0odZgiGtzoJzZvWBB1em1D6WSH7g/VxRq7s3bDCjhmEpaI4rT6i/h3KIBy9qkafrMbG21uO+1lTTGgWx5Iw9P2kvlWgU9DTDae9WI+EZ3Zcf2Wc/8KhrjsCq8HOggi05qvTgI7MMVGXJdrRzVdOduV1q07SQOLP4z/qy7Z/ow0izcuOv9zOasK47QrMtfu0mfppViZTXlMrLa6ZZ4V1BOvIEV6I3RZYp39bUnNrIzjqWjsXSRIPqDZdLDxoOCfHBqqcgATxSa8xMdNj2vGc03C1BwIuFr4spSgQlAhKBCUCFzW+N+XnHVydm4caDhfmVCqWj6iB6Tg27BSmvVkq62Ombd2OwJMszYxrWTlrMYk0rmHVlbnKcfcOJZJ10rz8wzOWuPNTVU9a8MG3AD8rmvlkmdbkhlp20pag3VwuK1SzBosD/AFnc8GsVCaU5zDoaZrRnarDtuw/7W7fXFXZEAL7N5w9BtVB1oS4PDzLUpXMtSwq4faWaqJjQ1xmP/DYX+Lur6DBMBz+q3O8ThwQaYvLJpI4OVU+oenMrKj2GvlGttDUu60maNzRb4TRBIcXW8lF+2s65xGQlHMlpuvjWLfTKVn3Sa/M/4U6LE3W7mU1Vj2nM5uB3CdfCLwjsJGXVEipoYOra/gLlT0kDMLJrd0EAkPTsq2oawFhRHeIk5RcRdkTiPK3yg1B7LCVorN0dyy0hfyhbiTtRhAO7XHPlyzM1xbmAHxv+kh9Y8G2bZFWLiSTeakqV0rX8KCMrsq1T9QNvIf5SjVyuwXjkrZLR43yavMVBXdUxIkyhINWd7IDqh29NReWy2uKjgwPwNGncmJNFXSa3X9T+0dBO7WfdJekKTTyeEO5FPEiAZHqTjbijQ5Cqq9JkvsadPujzhoyHNtcOavoL94VR3Sen0ZYne5TwSYY3IR2v5ftWFCdruSgXpPXsl0jesnyEMGQ27X8v2raCO8q69Jj+xlob8R8xFxkSLa48lbQW71D/AJkzXqMe6r9cX+iU+88R8KdCj3lPTpKmdrbPYr9UR9Eg7x5fCNCZvKejSY/tZaO7EPMxU5Ei2OPJRoLd6P3ZvUqaLry0BAl2lKyVkcVCK11UCD2mM89C2nAY03zyOX+V1Ml04hL332IDYOkLgWUtuMlZTXjJVStSTmKdPPGmqyR00he11r7LLlzUme8uBxRdvSaxtZdG4pPmIxnIcuxw5pJoXb1bRpFlCKnhQebB/wDdIUcjVAOziq6HIvU3zs9zWQkn12q+AMBybVswHAqNGmH+VBMCTdqULkFq2JUjAT0YgqvcYuzSY+sHgeBvyt+VYdK3G6Fz13xrNnYh60tM17EkGNMdYcOmt4Ob+bprZv8AXxCtXWsyQZlXp+YlXXWkvJYCHFCqMhjVQUCjiUBQ82+CqmqpJW00bwHFpdcbd2+2pdOEfZnP1o5OaPrMU4tfClpiYa4WXcxgIQRm4ONrFChQBOrH6tYyx5Trc0NDbuYbOFtZGw6vUH03pxiYlOW8wGZS0cTSZmVf+Su8Hml1tPFWE0yIKFBaeapiGUshkkpbHMe3OF9hxF/XUUFwsHbtS0Nt3j+Tzi3ODQhDzPBhx91KW3FN1U2qiMaqYVuCpSK5CMUFJ0sAbckg3sAbgHUcbDEDamF1iue3ivQG5dEmV4lSzqVtBtALZAXjbIdKsWHg1BIASDlrIjuUlJnTGe2pw13OvCxFrWvca9azykFuYf7+Cvz2kiXT9Ghbn8o3Z590Yo8izO6xA5ritonnE2Qo6SXVH5uWTuxKUe4CNX0WNo+5/wCE3QmjFykTfmdOqUqPYXFTkqmH/U5hRosXe9lOxpIwnC/LLQeg5+6oDxijsi3F4ng/28Kpor62uWrse3mJkfMuAnak5KHUfGOXPSSwH7x67FlkiezrBWLSs1p9BQ6gKSefWOkHWDC4ZnwuzmGxUMe5hu0qvY16ZqyChDyjM2fXDiIJdZB1Z+kgc3ZTUfUUOUmVH2u1O5Hy+F04KkSajiuySE6282h1pQW2sBSVDUQY6a1KxAhKBCyWlG8hkLPddQaOqo017a9o3DErqgQsFYFmpl2ENDWBVZ2lRzUT1x4eqnM8pefTyXDleXuLigF/0Ba5RDjhbYUtXCLBpQgAozOr0o3ZMJa2VzRdwAsPf8J9KbBxAudixU9b6iSxIoLTRNOICXHOlSuUa80dmOkAHSVBu7xwHkMFsbCOtJrPIKaTuS4EhybcRLIPrmqj0AV19deiKSZTZfNgaXnwwUOqhgwXK1Vm2HLtJxMSpdI+tmTgTvAUK9iOuOZLVTSG0klvBus8vlZXyvcfudbwGv8AuKc/b7bQPCTqB/pyrY7MRxduUQ2kfJ1Ij5uP41flAhc7BvqVmLRvRLKOUu490vvKI92pEdGKgnA1vDf/AGtHutLIHjtW8gopa35tYpKy7aB/osVp1kGLvpKdmuZ5Pm7/AApMMY67uJV1EhbD/KU6kH1lhHcKHuhJlybDgAfS6pn0zP669Ro7mVmrzzaSecqUe+kByzA0WjafZGmMHVCnlLgsHIzRWqtPm28u2p7YW/K0o1iOw8T/AIVXVb+6ijejSWGtx49aR/bGY5bm2NHP5SjWv3BW2tHsmBmHFdJX8AIU7LFScCB6KprJVYbuNJD6mu9avjCzlSqPa5BVNVLvVxF15MCgl2+tNe8wo11SdeeVQzyd5TN2FLJ1S7I/20/CKGqnOLzxKgyvO0qwLPaH1TfuD4QvppO8eKrnu3r0STf3aPdHwiOlf3jxRnO3r35G392j3R8IOkfvPFGcd68Mg19037g+ET0snePFGe7es7bLQDc4ltKEFwsy9QAMnKCpprpwhjq0zyejLtds53DX+F6Ggfm0MjyiTV1pQJCfk7ZoKVKRU9JOsmMTq+oLi7PP4XCNRITe6abpyf7ujv8AjB9Qqe+UaRL3lXcuRJH6mm5Sh5wwZUqh2uQVhVS71TmNHcoocXhEHoVX+oGGsyxUDGx9FcVkgxQif0eNI5Lr+8NBY7EkGNcWWJHYtHG3umtrHHYONkKF0ildGpxtK/RC8TSz1HONX1AObd8RI8LOCbpFx9zdXFaV2TeFgTjTtS6zMpcIKsRwK4Pj12gkrNegxibJGcoxvZ1XNI3axfV7LdC5r4LtVr5K+xY7zTqW3XZF1p9kgY04HCFVIUM0iroNRl1RTPjlrmvYSBIC07DcfwT7FrLHYslJ23NTEtaS1PqBUlpa0JSkBYxJaIpTIBJGqlcIrWOk+nhilhaG7wDr1ar++9LDnODisg02VKCUglRIAAFSScgANpjpkgC5SVuryXWdUQp1TTLjMmwVoWqilLotDbaEiuJZDYFOciOTR1TdYjBcC91iMANRJO4a9Sc9u/cpbJwobaDNnoLqmwoLeWPnFADFwYNa51NKg0OqFVV3SOz5iGg4AYea5cutxzn6vDZ5oc/f6cQSjA02QaEBsgg7iYa3JNM4B1yfX9K4pIzrvdVv2+nfvE+4n4Q36TS93mraJFuU6dIMwRR1tl1O0KR/907oWcjwjWwkHzVdDZsJCll5+z31A4VST3ouNniA7Oag6hvir4qyEEX6Ru44/wBxUFkzB3huW7sC0HSSxMU4VIxJWnkuo9dPSMqjpHPHDqYWW6SLqnEbWncfwsMrG9ZuHsUZdbCklKgCkggg6iDrBjI0lpuMUoG2sKno0tI2faCrPWomWmAXJepyQvPEgb6HrCdqjHscn1WkRXOI1H5XYp5ekZc4rs8bk9eEwIXB9LN70zoY4FBMozMpKpgkUWoVBwJ1lAGLjbTuzyyzsJdC0/dY6kp7wbsGNkFBPyn5ajjFtRZm0IzyGQdSATVJFFUz1b44mrodGdqvrYT7Hx2LD2OjO3WPhae1ZBqdlygqqhYCkrTnQ7FD/vnjmwyyUsucBrGI/CzMe6J91hJCTfs5RQWkpKzT5ZhUsIR7IGXPnTp1R25ZIq0Bwde3Y1Ak+a3Oc2bXf/twVBy8ThWr5Iha17X1p4R07sqNp/CBGhtEzNHTGw7o1N/Z8U5lKXY8Bh+1Sdkpt4hU18pDdc1qbWqm5Jp5Q8PgiFoc2+64HNaNHext2s5WRezrHkiCppuZm6azk2gHmJNKdsY5amqBAeWs/wBx4a1ifJKNRIbzKvMWs01QNsyTRJpkS+vsbTn70IdTySa3Oe7/AGDmfwqGNzsSTy90RFqzC6kKmiOdEuhlI/M8VRn0eFuxvq4uPBtkvo2DdxJ9k0zeJWEkLOshc4pR/hsJpE9Hmi+HkwDm4ozbC/8A8fyVelGHK1baSn8SZbCfeeWCd+GEPey1nO/3XHBo/Ko4jaefwFfctLgRRawo6yXHWk06MqeEIEHSm7RbyDiqBmdh7FV2Lzyya43mU1z4rpcNfdy3CGOoZnWzWk+Yt+VYwPOAPCyidv7JJ+sUrchXmBF25Jqj2eYUiklOxVlaRZTmdP5R8YZ9GqPDj+lbQ5FA7pKlxyWnT7o84uMiTHFw5qwon71Tc0np9GWJ3uU8EmHDIR2v5ftWFCdruSjOlA7Jb/8Ab/wifoX/APTl+1Og/wCrl+0w6T1fuyf4h/TFvoTe/wAv2p0Ed5RnSc79wj3jFvobO+eCnQW70/8AzOX+7pr7Z+EV+ht7/JRoI7ye9ain7Nm5mmBRmGyADqwBgCle3rhjIGxVMcWIzTzuuxBEGUTm+PwpZLSamnzrCq01oUDU7cjSnaYzyZDN/sfxXFdQnslX2tJEqdaHU9ST4KhJyLOMCP70VDRSbwrCNIMmdanBvQfKsLOSKkbBxVdDlV6VvhJL1PpHt1T/AFCEPydUsxZw1qhppRsVty0WXU0beSo7ODdSD1Z07YUIZI3fc3iCqBjmnWOSE2g0+KJxrWhWRS/Lh1J262aU6xGqJ0XWsAd7XZp/3JrC3H2NvdDrsWqzKTymJhptuXmmy06UlXBmtcKqLAwDMgjZjrGyphknp+kjcS5huML+OsY+HkurRvxBNwVur8ygZkpxxa6oXKNMBRpVSkKewatp4QZxycnvMs8bWjWHlx8AQL+y3vsGlc/abl5YvhMjN/J3ZXgzjIVicxBSVKU3UITkK0rq1c/ZLpJs28rc4Ovq2C1rWOJ/rrI2ohuQCrUk26mQSyxMyqEAhRdaaUSVIUFguOYjhIUBrSMkwmSSM1Je+NxO4nYRbU39lZjXOb9mbb3QOZmrRk3/AJW9/wC4xAVdrjTQHUFDNGs01DPbG5ppqmPoYzmW2dU8Nqq6Rk4texVwzsu+yt5hvJPGmZbVl962RqWnM4hSo1xm6KaKQRyOx1Nd/wDE+B3cEjNexwa4+R/BQi9aeFVLoB4R1dA25ShW2s4UBzmcSoFJ3xroj0Ye46mjEbiNZt4Ea02D7c44DaNx8PBbK6FnS+F1CWUHgnC1whAUV4QCSa6szqGUcivmmzmuLj9wvbCyyTvfcEnEXQLSXYLLaEPNpS2oqwlKRQKqCa0G0ecbckVcr3GN5uLXvuTqOVziWnWueR310FrbiW4UPtMu1Ugqo3UmqFqGHL8JrQp1ajsjlZSpQ6J0jNRtr8QNfEb1lqYrtLhj7rrseUXJWYv5LqDTcy19LKuJdSdxBPYQk9UdXJE/Rz5hwd77Fro35r7b13WyJ9Mww08nkuoS4NygD5x6tdVZjS7bCpWy5hSK4nAGUkGlOF4pNdlE4uukCFzJppp1tyzXElKm20gH1kgJwuJ/NsjyJdJG4VjTcEnjuPouQS5pEw2/1lzqk1ZkxWmFWYzqULA8Rq6R0R6D/gV0VsfcLof8Odv9cLX2NeFt01llpYdUarYd+jWTrKFDkqPONe0GOTUUb2C0wzmjBw6w8xtH9dZJIXN6+sbxijD004+ytT9ZVhFQ6UqClLwmiglQ1I2VAqa0FKZojgbFIAz7nHDVYDdcb+QXQocmNI6aQ/bsQWw7SemCpqz225WXRkpwpxKNa0161dHfGypbHAA6oJe47MB/j+stFRlIQi0Yt7oyq701ixptB7H0oBT7laRiFfFaxhFvPXxXPGV5s6/5WctO707wvCrYYf2KCeKF68KlJBTVQjfHW0xZmB5bzt4A61MlaybWTY+SqN2w40g8MVymdODYlggnctRyi5pmSOHR2f4udfkEsxtcft+7xJ/CHPXmbBqmX4RQ1LmXFOnfhySDujS2hfazn2G5oDeespggdtdby1Kdq8douJAZSpKTq4JnLqIBhZoqJh/4h1+Lv2qmGFvW5lersC03gS6VgHXwrtB2E+UAq6GM2Zb0COmgbhyCqsXRJVhVMywPMlzGr3UiGOygALiN3Cw4lXNRquGlF5TR5j+0KHTwCwO1REZX5Yzex/uH4ukurLbOati40khVHJs1FOKFIB7M4V9VqXC7Y/dV0qUjU1EpXR9JkBQU6sHVVQHgkRmflipBtYD0/aWayXBWU6P5Iegs71nyhZyvU7xwVdLl3qVFxpIH6E9a1fGKnKtUe1yCrpUu9WkXTkx9nR11PiYUcoVJ7ZVdIl7ykF2ZT92a90RXTqjvnio6eTvJ4u9KfuzP8NPwiNMqO+eJUdNJ3jxXou/Kj7Mz/DT8IjTKjvniUdNJ3jxWbn7LC2JmXQAhJnWwKZBIcSzmB16o60VQWlkrtZDD62uvQQSEZPLjsKJi48lQDga0FK4lVPSaHXGH6pVXvncguHpUu9RLuBJH0Fjcs+dYuMr1Q2jgp0uXeqz2jiUOpTqdygfFMMblqoGIB9P2rCtk8FRmtGTfoTCk+0kHwKYczLj+0y/kf8pgrjtCpL0ZqpxJlCj7BHgTDhltvaYR6/pXFcNrUHdsOdlqgLUgA6wtSE76mg741tqqWfEX9AT+SmiWJ+xXkWlaiEcdBfbPrIS6k7ymvjCTDQOd9pzT55p5qmZATq1Hgo5a9TaSlLrLqAgmiUPKKUEgg4WnQpIyJFOmGvpZi05kgIO8Y+bhYpjo5C2wdcf20K0h5lag7KzJQpGYaADSidpSM21qPqgCsZy2RrcyZlwe11h69oDx1pVnAZr2+uP7UVJlbyHJZJDxqThaKFEGlC6muAJPG422hyyhojiEZbN1dlzcf9px9E+KnMn2AXHEehWhbs+dNQkSzb3p4XThVXY41hUk1G3IxiOjDEkt2atY8nXBWgZIeTYkeW0eqy82PkEy26BgXlwzFKCiq4uDNSFNmhpnkdcb2g1ULozrHZd7X3Ec0iWCQXikHkUCVaREwXmRhNTg2kChCesCnWI2CAGLo5Ne/wDKnMGZmuXQ7rT62JVDbctMOuZqUSjAnEo15a+oVpsjgVsTZZy90jWjDG5t5Bc+Zgc8kuAHFQ2hdebnlhc0tDKU5IQgYiATntArqzrs1ReKup6RubCC4nEnUrMnjiFmC6ne0bSxTRLjqVU5RIIrzkUHjC25amDrkCyqK199YXNrTkVy7y2lZKQqlR2gjeKGPRwytmjDxgV0WOD2gjau8yjuJCFeskHtAMeGe3NcRuK4bhYkKtbrOOWfT6zSx/KaQ2mdmzMd4j3VojZ4PitxojfK7IkydiCnqQtSR3AR7ld1e6V7HVNWXMtoBK0pDiQNZLZCqDpIBHXEE2F0LhdhTC30MfOBM2gKLDitTqQeOy5zkdtFA88cKpY2Fz/tvGesNx2OH9jqWCQBhOr7do3eIWwaW1OtFp9FFj6RpXKQrnG2nMoa45LhJSyB8Z1bDsI/sQshzonZzT5FYC1bhrafaQlWNp1wIByCk1qTUaskgmo5tkd6nyq2WNxIs4C/h/XXVo5RO8M2q3pPtjjpk26BtoAqA56cVO4JoevogyZBqMzsT/c11a6XX0YwCEXQt1qXxJcLqKmocaOrLUpCqpUOquZhlfSvmsW2PgfwRrC408Tn6xb1XQ7HvOw4SPlLavVxJLatxxGhO6kcCehlZr6M8bjksEkD29n8rQIUCKggjnEYCLais69gQhU1duUcJK2GyTrIFD3UjUytqGCzXlNbPI3Aqmi6DKRRpyYaHM26QOw1hpyjK7rhrvMK+kOOIB9EPVcYheNEwVK/120u+NKRo+q3bmuZYf6SWq+lXFi3hqTXLBtBPJmW1p9SimhT/boYBV0ZxYQd+p3upEsJxb+fdUJmy7QpnLSzm3jKUv8A/osw9k9HfruHoB7BXD4e8Ry9grUvNTaEALl5ofhZ4JKf5Uk98LdHTuddr2+ZzieZsqlsZOpw9bryz71qQui5N9tB5S1cI4onYKECCXJ7XNu2RpO4WAQ6nBGpwPAIlaF9Wm01DL6uf5sppvKozxZMkebFzR639kttK5xxHFA3dJ49GWJ3uU8ExtGQjtfy/acKHe7koV6T17JdI3uE/wBoi4yE3a/l+1bQR3lVe0lzB5LTI3hR/uENbkSHa48vhWFCzaSoFaRpvmaH5D+qL/Rqfx4/pW0KPxXg0jTfM17h+MH0an8eP6RoUfirLF6A5KThcKUvqcbcQE5ZpwBJSCTyeDB64DRZksbWi7QCD63x87rpQZjKZ0SpjSFOc7fuRb6PTePFc7Q41OnSTNU5DJPPhV+qFnItPfE8R8KuhR7ypGNJcwOW00odAUP7jEOyJCeq48vhQaJmwlWU6Q0LPzjC09Lbp/pIpCjkdzeq8HzH5VdDIwPJSG2JJ2nzqAv/APIlkn+ZvDTfWK6NVR9k2/0u/Buo6OVuzgflNmbRQ3TjY9gVJzLlR08EskU6zEshc/Zb/wB7Rb/yFigMJ/YHuopxxdApnE+TSo+TuNujoLjQAJHT3xeNreq/7f8AuDm8HKzQMHavUEcCrAE082ayrqzlREwhC0kdDhwLT3wv/wBPG7/mAeLSQeH3A8lX/htPW4fGsIfOXImHCC3Lhn1gXgoflFKgdZjRHlSFgs9+d/22/uSY2qY3F1/RF5S6U7wSWVTCGWhrDWIlROsqOVTSgpWlAIzSZTp84vDC4+NtXlirnKdm5rB+FZl9HLKSFF97EM8SSEmvODQkQl2WpDqDBZZtPfe4C9n5AuH5BNHGVBSpWYNMVUjNC+cjLVrBh0MzQNJiFgNTm/kLt0lUKxnRvx2FGrrIQWQeBQ04gltYSkCikGhp0HX1xza7ObKRnEg6xr2FefqmPjkLHFGiYxLMhdtWsGWyRhxEcXGpKUg7MWIg03AmNNPTmV1jh4C59LJscecVgk205MLwuFyZVXJiXqlr86qVI7stcdw0zIW5zLMHedrd6DD+wW7omsFxq8TigV4HHZico4EJcUpKMKDUDUAKgmpFc+mN1K2OGnuwkgXOtOiDWR6sF2thoJSlI1JASOoUjxrnZxJO1ccm5usbal5CkTAxYk8M42KU5KGCVAH2x3x2IaIEsNrHNB9S74WtkN83yB5rs+jGX4OypJNKfMpVSlOXxvOPTrqLP6X7SWTKyCFKQJpSy6pJoeDaAJQD+Imh6B0xmq5uhhc8bEuZ+YwuXFr4XSXKnhpfEWQcWRNWzz15vxbIwUGUGzjo5et7/wBuWeCoEn2ux906Qva28EpnQoOJyRMtZLTvpr7x0REuT3xkmnwOLTgf7+KHU7m648NxwW2suZxupUp1DyGWlOBaRQnGcKSoDIKCULFRrxHIUjmmMMjNmlpc61j4bvC5Hyt+RogHvkItZA7h2Y1MpfmX0JcW44RRQBwjWdeqte4Q/Kc74XMijNgBs1XXNrp3mTUfFXrS0fSrlSjE0fwmo7FeREIhyxUM633JDKyRuOtZud0aPp+idQ50EFJ8x3x0Y8txHrtI5/C0trWnEWQZdiT8qahDyOlskjrwV741iqpJ9RIPn+07pYZNoU0lfmdaObgX0OJr3ih74pJkqmfgLeX9ZVdSxO2I1L6Tl5Y5dJ58KyPEGMbsht7L+X+Ek0I2FFpbSRLK5aHUdQPgYyvyLOOqQUo0TxgUTl76yS/rgPaSoeIjM7JlU3s+yWaWUbEQlrdlnMkPtE82MV7DnCH0s7Osw8EsxPGIV9CwdRB3GsIIIxS7J0QhKBCUCExbKTrSDvAiQ4jAqblRGRaP1aPcHwi/Sv7x4qc929V12FLHMy7J/wBtPwhgqpxg88SrdK/eUxV3ZQ65Zn+Gn4RIrKgds8UdNJ3iojdaT/d2+yLafU98q3Tyd5eJurJj7O32fExP1Cp75RpEveSF1ZP93b7IjT6nvlGkSd5PTdiTH2Zr3a+MQa6oPbPFR08neTv2blP3Zn3BEabUd88UdNJ3ipmbGl08lhofkT8Io6pmdi88VUyPOJU6JNsam0DckfCKGR5xJ4qM471ME01RRVXsCEoEJq1gayBvNIkAnBFrqi/bssjlTDQPNjTXsrWHtpZ3YMPApgiecAUNmr7SSPrsXsJJ8qRoZkupd2beaYKWU7Fjr23xQ8thTKVpUyvGFKoKjKlKVyNI7GT8nuhDxIQQ4WsFvpInwuzrrWTs2tKi4w6y03MIS+Fu6sQASumYAJTwR/KYw9E10dpGklhtYY2OHO615WhY5zZbXvuWZnbUQamYtJ1z8EujD1YtUao4Hf8ASgA8XG/Jc9sZ7LLeaHJtmz280Si3V87y69ZpUd0PNNWP1OkAHgEzopji63kqto3wfcTwbYQw36rQw5dJ1+ENiydEw5z7uO861ZlMwG51nxR/Rld8lXypxPFGTVdp2q6tQ6SeaMOWKsAdC069vwkVk2rMHqtfei1iy2EtDE+7xGkDXU61bk6+bVHJo6cSvzn6mN1k/j1WSGPONzgMVz1dhLfmZeSaViUFBpZGdXXCVPKHOEpoCeZEenpHZ93kdbDwaNQ/J9V04Tf7t/tsX1hLMJbQlCRRKUhKRzBIoB2RtT1xzTw46xNyEygBSaON0VXDiNKgnZiSrL2TzQiphbLEWOS5WB7SChN3LSCW8CieCBwJUrlNn7l7mI1BWpQpt1+Xq4Luzh1sSBgf9TfPaMR7cyVlzcY+/iFVvFcJl8lbR4Jw7AOIT0jYekdkNpMrSRfa/wC4c1aKrczU7WEKsOz3JOTtEKpwgATVJyoUmhH8SuqOhLM2omhLcMef6XoaOQOpnvb/AH9dZy6l4W5bEHGiqprwiFFKxlq6R0ExqraN89i11vAi4XLnhdJgV0Gx74SjmXDkHmeAT/MAExwZ8nVDNeZw18sVgkppBs4LSNOBQqkgjnBqO6OcQQbFZyLYp0QoUExJtrBC0IUDrxJB8Yu2R7OqSFYOIwKEv3PklVqwkV9UkeBjU3KNS3tpoqZRtQ2a0dSiuSXEblV/qBjSzLNQ3Gx9PhMFZIMUOf0Yo9CYUPaQD4EUjQ3Lju0zmmCuO0IfMaM3hyHm1bwU/GHty3Ees0jmmCubtCpquBOozTgJ/C5TxpDhleldqN+CtpcRxTRZ1qtahMZeqsqHcTE9Nk+THN4WU59O7cvFW1arfKL4p6zdfFMApqB+FvQ/tHRU7sLcU9GkKcSc+DPQpHwIiDkemOF+KjQ4yrLWkuY9Jpo7gof3GFHIkOxx5fCqaFmwlTp0nObWEe8Yochs2PPBRoLd6na0n+tLdjnxTFHZC3P5ftVNDudyVpvSaztYcG4pPwhRyHLscOaqaF29eK0mtbGHOtQESMhybXhGgu3pDSa19w57wg+hyd8cEaC7emq0nN1yl106VgeUSMhv2vHBGgnemnSej93V/EH6Yn6G7v8AL9qdBPeUJ0oH92H8X/hF/oQ//Zy/anQf9XL9pn+Z6v3ZP8Q/pifoTe/y/anQR3lVmdJcweQ00nfVXmIYzIkI6zieSsKJm0oe9f2dJycSnoCE+YMaG5JpRsv6pgpIhsVdd8Z5WXDq6kpHgIYMm0o7Hv8AKto0Q2JBy0Xsx8qVux07soLUUfdHBFoW7uSkF1ZtSqmXeVz4iEn+asV0+naLB4HNR08YGIROUuVM/uzSel1wnuQad0Zn5Tg759B8pTqlnePoEal7rToFEuSzPPwbQ8SmsY319KTra53mf2lGeLaCfVUrR0dvrxOGZS44c+MkiuXPU7tUOiyzE2zQyzfNXZWNGrNsFLZ0gmas+WbeJHBTHBKoaEVJATntqpAhssjoaiRzNrc4en+CuzO4mizxi1W5+6tmS4HDKIOwFw4juSnM9QjHFX10x+wctXFcJtRO/qoLa1myCGlKLLzVUngy4uilqpxcKDUkVpUkAUO2NcE1W94GcHa9dhqA8TqHC6cx8pda4O//ACq10LlLmMLr1UM6wPSWOjmT09nPDa/KbYbsj1u5D9+CtPUhn2tx9l0S1bTblW0IQnEsjCyyjWojUBzJG07I8/DA+ocXE2GLnHZ+1z2MMhufUrI2pPKl1KKlJctB5NKjky6NdBzUFTXr39WGJswAAtE3i8/3x5a2NDxuYOZTtFt6pSUtAKeSSgp4Jt4nkKWeO4oH1jt1pA25x3IWkC7sTy3D0W1gIGtfTcNV1jdL6mBZMyX04hhojnDijhbUOaiiDurAhfOcxLTlmOJWTksCp5SFc6FV2j/xHOY+mrmFo2ehHiFmDo5xbcj9j3sbJGBz5Mra24MbB9k5Kb8BzRhnye8dZueN41O9dh90iSnO0X8dv7RGfeUqRtBa8GIrAOBWJOSGdRoKjbq2xSFrWzQht7W2ixxK7dGAKE2TLoXTlnJNCnUBxTnGKq5p5gCNVBC67KE7KghhsBzXBnqHiSwOCgtHRmg5svKT+FYxd4pTsMXiy24f8xt/LUrMrj2gga7kz7Jq0a9LblD30jaMqUkos/mP8p2lQuxXpte1mOVw1Pxt1HbTzg0fJ8vVt6G35R0dO7C3FSS2kiZSeOhpY3EHuPlFX5FgPVJHNQaJhwKLymk5B+kYUOlCge4gRkfkN3YfxH+Up1CdhRiWv7JK1uKQeZSD4iojI/JNS3AX9Uk0ko2Ig3eiTOqYa61U8YQaGpHYKWYJB2VclrUZc5DzavZWk+BhL4JWdZpHoVUxuGIVsQpUSgQlAheFIOsCJuUKBci0dbaDvSPhFhK8YOPFWznb1Ucu7Kq1y7PuDyhwrKgYPPFWE0g7RUarryZ+zt9SaeEWFdUjtlT08neUJudJVr8nT2q+MW+o1Xf9lbSZd6aq5ckfqB7yvjFhlOq7/sjSZd69FzZL7hPar4xH1Kq7/sjSZd6jVciSP1P86vjFhlSq73IKdKl3pC48l9z/ADq+MH1Sq73II0qXepUXPkh9nT1lR84oco1J7ajSZd6lN1pP93b7Irp9T3yq9PJ3lKi7soNUsz7g8xFTWVB7Z4qOmk7xVlqzmU8lpsbkD4Qp00jsXHiql7jiVYS2BqAG4RQknFVunRCEoEJGBCqTNpstiq3W0jpWB5w1kEjzZrSfRWDHHAITPXvk0ivygbkDET0aiBGqPJ1Q49TjqTm08h7Kyd2Zwmz55eaiHEu5661CqmlNqY7VVGBURN8CPwvSQtvSyNVQ3qmX14JRhDS1ay2gFe8qIyHTQb4NAhhbnTvJA3nVwXH0djBd5utFYFx+Pw06rhXdeEmoHNiJ5R6NW+OfVZU+3o6cZrd/xu91nlqtWbHqC1bswo8VkAkZYjyU9nKPQO0RywwDXJ+z8efuswAxcsTbt5W5dagweHm1cQvECiBXkJAyyOwdZJjs01E+ZoMgzYxrzd/ifnhZbIoC8fdqbuWJmJ8pQtAOJbhq85Wtc64B0VzJ2mmwZ9lsQLg44Dqj8/G5bAy5B2DAIZGlNX1BoOvC5N2dR04lsLLNdpQEoKCemhKfywIXmniXWqylKQK8G624ofhBIz6KlMQRcWQsP/jSFLwP4Fy7wBacoCkYgKtueqraCdefNHkNGc1udHcPbiNvmN43rj9EQLtxGPyEFt7RyhVVSysB9RVSnqOsd8bKbLLm6phfxGKdFWkanqCwLOdbkbQlXEEOJAWAM6hSTQimv6ONUszJKiGVhuDq/uK71JI2Smkzf7+sql2b2y6GkNvoUhSBhDreRIrlXCQfHVEVmT5nPL4zcHYVxZqd5cS0+i2NmXhll0wTaVV9FyiVdVcJ8Y5E1HMzrR8NY/KyPheMWo8IwpCUCFBMSba+WhCvaSD4xdsj2dUkKwcRgUJmrnyS9bCR7NU+BjUzKNSzB/HWmiplG1DJjRzKK5JdRuUD/UkxpblmoGNj6ftMFbIMUOmNGKfQmCPaQD4ERoZlx3aZzTBXHaENf0aTA5LjSt+IeRjS3LcJxaQmCtZtCgFybQbzQR+R2nwi/wBTo39bmFbSoXY+y9TL2w1q+Ue9j8zEF+TpO77fCL0ztyd/j9rIHGS7vUx/xiNEye7Aj/y/ajoac7uKaNIM6jJSW6/iQQe4iJ+kUztYJ4qdDiOCna0mTHpNNHdiH9xijsiQ7HHl8KpoWbCVZRpPXtl09SyPIws5Dbsfy/aroI7yttaTm/Sl1jcsHxAhTshv2PHBUNC7YVYTpKltrbw6k/qhZyJN3hz+FXQn7wnf5ky33bvYn9UR9Fn3jn8I0J+8Jw0jyvqu+6PjEfRZ94/vRGhSeCcdI0pzO+6PjEfRqjw4qNCkUS9JUsNTbp6k/qi4yJNtcOfwpFE/eFXc0nNeiws71AeRi4yHJteOCsKF29V16T+aW7XP+MMGQt7+X7VhQ/6uSiOk9eyXT75+EW+ht7/JToI7yic0mveiy2N5UfMRcZDj2uPJSKFu9VjpIm/UZ91X6oZ9Fp954j4VtCj8VXf0gTitSkJ9lA86xduSKYYgn1VhRxhUHb2zigQZhefNQeAjQ3J9M3BgTBTxDYhj064vluLVXXiUT4mNDYmN6rQPRMDWjAKvDFZXZOyH3UlTbS1JAJKgk0y157T0QmSoijNnuAKo6RjTYlaa5QHyG0v+knuDlIxVptPD5/C6NN/ypPL5XTpCRbZThaQlA5kin/mPLSyvkdd5uvJueXG5KD3hvVLS9UrVjX92jM/mPo7j2GNdLQTza2iw3n8b06Kne/WOK59bd75ib4iSGWtRSk0H5lbR0Cm6O9T5Ohp/uP3O/sAt8dOyPWdZQN0IJShkLUTQEnWpRyokDUObae6Nrc4Auk/wPFOF8XLsF1rtNyrQGEF1QBWo5mvMOYCPJ1ta+oedf2jALkzTukd4IBf6ypZcsuYa4PG2sJUWyKEkgFKqZYhUHnjdkyonbMIn3sRqv7jwT6WR4eGOwK3P/ptZIkplewv4fdQgn+oR6RdJdYmpdLiFNrSFIWkpUk6iFChB6oEL5QvdYj9jzi2KhSFDEgkAhxokgBadWwgimsGkIkibLqds/rgpbmh+oond29epIeS0funqlv8AI5ymx0KxAbI5FVk/aW38W4+rcD6WWSWn8L+Ix9RtWoknyqbo4nAX5emSgpJLalZpUNfFcrqEYQ0Ng+03zXeR1jd6Lp5EcAXx3WIuRdVt92YS/U8CQjCDTjEqFerCe2OrlKufCxhj7Wu/D5WKsldCQ0Y/CLzmjFJNWnykcy017wR4Rkjy44D72cDb5Wdtce0EKcubaDFeBXUDVwbhST1GkaRlKjl/5g4i6aKmF/WHJMFq2swOMHiPxt4h2084to+T5cCPQ2R0dO/C3FSy+kmZSaONtK6lJPifCKuyLCR9riOag0TDgUXktJjR+lZWjpSQod9IySZEkHUcDy+Up1C7YUZl78SSzThcPtJUO+lIxvyXVN7N/UJJpZRsRSWtuXcyQ+0o8wWmvZWsZn0szOswj0SzE8YhXG3kq5KkncQYUWkYhUIIT6RVQlAhKBCatAOsA7xEgkYIUJkWvu0e4PhF+lf3jxVs929VXrAlVcqXaP5BDG1c7cHnirCaQYEqsu6Mkfs6Oqo8DDBlCpHbKtpEveUK7kyR+ppuUr4xcZTqh2uQVtKl3qM3Ekfuj76vjFvqtV3uQU6XLvXv7CSP3R99Xxg+q1Xe5BRpUu9O/YiS+5/nV8Yj6pVd7kEaVLvXqbkyQ+pHvK+MQcp1Xe5BGlS71Ii58kPs6esqPnFTlGqPb9lGky71abu9Kp1S7XuD4Qs1k5xeeKoZpD2ipTIy7ettlO9KR4xTpZn7SeKjOedpVN+8Ek3reZy2JIPcmsObR1T8Gn291cQynYUKmtIUmjkBa/ZTT+qkamZHqXdaw9fhNFHIcUEmb+reJSxJpUrZiBWexIHjGxmSWxC8kthwThSButzvwgibqT0wsrUzhKzUlVEAfl1jsjaa+lhbmh17evNO0iJgtf8AKPSGjI0BefAO1KE1/mNPCMMmXB/02cfj9pLq7uhaezbmSjJBDWNQ2uHF101V6o5s2UqiTUXWHhq/azPqZHbUeJCU7AkCvQAIw63HxSMVzi7rgNn2k4nihSlUHNlUDvj09QCKiFpXraYWpn3/ALUhtt35mJj5tocEk5USarPPxtg3ARanyVDD9z9Z8cOC40dKxmt2tZM688/++eOrs1LUrVmWa9MKwMoUo1zpqHSTqG8wqaeOFuc82VXvawXcV0+6Fy0yxDrpC3tlOSjdznpjzVflN0/2M1N5lc2epMn2jBFLZnlrxS8rm6clr9FoHWVH16ak68wdUZqeJrbSzdXYNrvLw3lKjaB9z8Pdc3vXaKEoRJS5xNNZrWPrHNp6QP8AvUI9FRQvc41Eo+52A3BdGBhJMjsTyC+kNGF3BI2cy16axwrvtuAVHUAlP5Y6S0rVwIXEtK7Spa2GJlYBZfZ4GqtQUKihyyHGR1FXMYxZQhMsBAxGvgkVDM5hsshO3RYmirgay0wnlsqHF3p/CfWTUdAjlx5RlgA6T72HB2318fA61mbUPj62sb0Hs6Sm5GYYW8lYZQvMg4kBKqBZyyTlz01RtfPT1UTmxkZxHkbjDzXQpKmPpQ4HzRm3p0SFoOLUhSm5hKV1QrCQRkabDnWoPrCM8cRq6UNB1tNtetNynTZz9W3Wi1nX1llkDh8PQ6ih95PF7owS5MnaOpfyP4OtcR9K8bOC0UraTLn0bra/ZWk+BjnvhkZ1mkeizuY5uIVqFKqgmpJtwUcbQscykg+MXZI9hu0kKwcW4FCpi6EkvXLoHs1T/SRGpmUaluDz7pgqJRtQuZ0cyijVJdR0BQI/mBPfGlmWagY2Pp8JorZBih0xoxT6Ewoe0gHwIjQzLju0zmmCuO0KorRo8M0vorsyUO+GjLcZ6zDyV9NacQoxdG00ch73XlDxpFvqNC7rN/2hTpEBxHJPRZtspOS1mn+ok+JiDPk12IHAqM+mOzkmqftpvMhwgZ8lC/AEwBmTH4W4kItSuTP2rtROSmlV6WD8ItoFAcHf7lOjwHbzXir72gnNTSQOlpQ84kZLo3YO5hGiwnA801WkWcTkptob0LH90AyNTHBx4j4U6HGcCUk6S5ra2x7q/wBcSciQd48vhGhM3n+9F7/mXM/ds9i/1xH0SDvHl8I0Fm8pv+ZU192x7q/1xP0SDeeXwjQo95/vRPa0jTisg0yrchfkuIORqcYuPEfCg0UY2n+9E435tBWplHU0vzJiPpVGMXHiPhGiwjbzUSr02orkoWPZZ+IMW0CgbiR/5ftT0EA/yvUTFsuDIPj8oR4gRBZk1m7jf5QRTN3e6emxLXcyUtxIPrPU8DEGqyczADgo6WnGA5KVvRvMLNXX0A7TxlHvpFTlqFupjDyCg1rBgEWkdGrCacK444eiiR2ZnvjJJluY9RoHP+4JTq15wCPyN1pRrksIrzq4x/mrGGSvqJOs8+3skOnkdiUWbbCRRIAHMBTwjKSTrKUTdOMQoQe0b0SjPLeTX1U8Y9ia0641xUNRL1W8dXunMgkdgFnH9ICnFFEpLLcVsKgTuOFOdOsR0G5IawZ07wB/bT8LQKMN1yOsgl5LWni0oPvNNg8UsIUnGQcjUCpApXWY20lPSh46NpP+o4fj2ToY4s77RfxTbISf8HmuLXE8gDpNW8h0w2a2ms14A/ldhmqlf5/CqS91Zx88WXDKDqxcUdeKqz3xLq+mhxfnHj7alyjPGzE3/uC09k6Nm00Mw4V/hRxRuJ1nqpHNny092qJtvE6z/cVmfWk9ULYNtsyzYSkIaRsAyqega1KPWTHJJkndc3J/uAWQlzzc61nbfvOlHFUvgUbaZvKHMlH1VfWXn0CN9LQl2sDOP+0eZ7XkNXitEUBOsC/t+/RYu174KU2WJZHAsnI51WqvKKldO3b0mOxBk5rXdJKc53IeQ8P4LYymAOc/WV0fQro0JKLQm05CipdpQ17UuqHNtSOvmjprSu6QISgQg17LtMWhLqYmE1Sc0qHKQrOi0nnFdxzBgQvnK8Fkz1lOBE02XWQr5p4FQ1/duDNCiBmg82ojOMk1Gx9y3UTwPmMD7+KS+EHDV/bQjNn3pbeQUFaXULThKHKNu5ihFT824T0YeuOHLQPidnAZpGu41t/+w5rC6AtN7W5j5HNULbkVTNn4VBQmJPWFDjFs6ldaQDvQY2U8ojqLg/a/dhf/AD7r0QcKmmDhi1Z+6t0FTja3A6EYVYQCmtTQE7RQZjnjTW5RFM8NLb3F8VyJqkRECylntH02jNIQ4Pwqz7FUiseV6d+Nx5/pQ2sjOOpUC7PyuRMw2Bz4sPVXKH5tJUd08L/KvaGTcVelNIM4gUJQ57aP0kQh+R6Z2Fx5H5uqOo4yjEppOP1kuD0oVTuIPjGR+Qx2H8QkuodxReW0jSquUHEb0g+BjI/I1QMCClGikGCIsX0klanwPaSoeIhDsmVTex7JZppRsV1q8EqrVMM/xEjxMJdRztxYeBVDDIOyVcbmkK5K0HcoGEmNwxCoWkbFMIooSgQlAhKBC8KQdYguhRiWQNSE+6Itnu3qc4r1TCTrSk9Qgznb0XK8+So9RPuiDPdvRnHenpQBqAG4RBJOKi6dEISgQlAheKNNeW+Aa8EIfNW7LN5LfaB5sYr2DONDKSd/VYeCY2J7sAhMzf2STqcUs/hQfE0EamZJqXbLeqaKSU7EIm9JiNTTClHZiUB3Csa2ZEd2328k1tCe0UMevfaDlcIQyn1iAkCv4nDSNDcnUbMSXHdjyCaKeFvj/eCov43snpp6YO1DCVKG7EaJ7AYe3Nj6kYb4uIHLWeYVxZvVaB5qeVu8/UFqQO+ZVXrw8QdoMUfWRWs+b/xH51+6q6Zvafw/ijaLsWg6MLkyhlHqNCg7EBIPbGI11Gw3YwuO8/u6T08LdYbfzSmtHbCGXFF1wrShSgTQJBAJqRTVlzwMyzK6RozRa480CseXAWVywZLBJyDeR4R0PHqCnB2UQImrlvLM/c3N46vyV2609FQ23/lamdnm2hidcSgc6iB2c8caOJ8hswXXmGtc7UAsvaekOWbqGwp1XQMI7T5COlDked/X+0cStLKN5x1LF2ne6amVURxK5ANg4iObFmrspujsw5Oggbd2vzw4YLYynjYNfND27vzC3EtpQVvrNA0nNzPOqgOSPapzxrjma/qYb9npv9E5rw7BdluBoTS2pD9oFK1DMS4zSDsxq9L2RllrIyhyuuzpSAAAKAZACBC9gQlAhKBCimZdDiShxKVoUKFKgCCOkHXAhcovfoOl3iXJJfydZz4NXGbO70kd46BAhYOVu3adlP8ACTDDjkvhKHFt1cSGxU4ss0hOvjAZV54x1dKJYyG6jiPNPppeiffYcUPfP+GzGNBWuUfGJtTa9XQPRURzKBqKdMYy3TYs02D24gj+I9EqvpNd24HD4Wks+/UoqgU8oe23Q9ZTxfCOXLkqoGDeB+da47qWQYBH5O1WHR8262voChXrGuMMlPLH12keiQ6NzcQmzNiy7nLYbV0lA8aRLKmZnVeR6oErxgUKmLjySvqsPsqUPONLcqVTe1f0CaKqUbULe0aS55Lro34T/aI0ty3NtaOfymiuftAQt3Ri56Mwg70EeZjU3LjNrDxTBXDaFSc0bzQ1KaP5iP7YcMtU+0Hh+1cVsfiqb9xJ1P1QV7K0+ZhrcrUru1b0KuKuI7VEm7NoI5LTo9lXwMWNdRuxcFPTwnaFIEWo2chN9iyPMRIbRSYZp4KbQO3cl7/jtpjLG/XmKP8AjFTR0W4cf2q9DBuCX7RWkDy3q9KP+MRodEdg4/tHQwbgku9lop5TqxvbT5piRk+jdg0cT8o0eE7OaYm/M8Prq70I/TEnJVL3eZ+VOixblKm/06B9Ik/kT8Iqck0u7mVGiRbkv2+nfXT7giPpNNu5o0SLco3L8zx+upuQjzEWGSqUdnmflSKWLco/2wnlZcOvqSnyEW+nUo7A5/KnRohsUS7cnlmnCvk8wJ8osKWlbrzQp6KIbAvUN2grUJs1/wCoawE0bcc3ki8I3clI3dafcH0LlPxmncoxU19Iw9Yen6UGeIbVfltHc2rlcGjeqp/lBhD8s04wufT5SzWRjBFJbRifrJgbko8yfKMz8uDss4lKNduCKSGjphBBU66o9BCR3CvfGaXLMrxYNA5pbqx5wARuUutKNmoYSTzrqo/zVjE+vqH6i7hq9kl08h2oshASKAADoFIykknWk3uqs5arLQq46hG9Q8NcMjglkNmNJ9FdsbnYBZ6e0hSiORjdP4U0HaqkdCPI9Q7rWH94J7aOQ46lmrVv05NAy7baW0ukIJJKjRRA2U8DHSgyUyA9K51yNe4LXDRAOBJ1qa9826wuWlJZSythnCSgZkroDkKkZAH80TSxxytfLKBZx2+C6tfmANidgAgBu5NL+cf+aG1cwvD/AFcY9kadNp2fZHr8Gi/tqXO6aMam6/JF7v3KMwoBhp+b/GlPBMje4vX1UJ2RfOqZMAGjx1nhh7qbyO8OZXUrC0Qqw/8AuXwynL5qTGGvtOrqpXNsi7aVl7v+4+OvlhyUiIYnX5rod3rsSskkplmUt15Stale0o1J6zGgABNsjEShKBCUCEoEJQISgQlAheEVgQuWXk0cON4vkaEPSy1Erk3CE4MVSSyv0czyTq2GMU1JnOz2Gzt/zvH9rWqKozW5rhcbvjcuZz+jdzFREvPNZ8lUvwo6KLaNKdsAkqGanNB8r/Cgshdrabef+VWb0SWopKlplzQHIKUlKlDnCSajcaGNbTcXKzuFjZU3rCtiT1szaANqQpSe1NUwqSmhk6zQfRLdEx2IULF+J5olK14iNYcQKjsoYyPyTTO2W8ikupIjsV9nSXMDlNNHdiGXvGM7siQ7HHl8JZoWbCURY0nJqMcuQNpSuvcQPGM7shnsv5JZoTsKJMaRpU0xB1O9INOwxndkaoGBBSzRSK41fmRP1xG9C/hCTkqqHZ5hUNLKNitIvXJn7Q31kjxELOT6kdgqujyd1WW7flVaphn+In4wt1JOMWHgVUwyDsngrSJ1smgcQSOZQOvVthRieMWngq5pGxSB5PrDtEVzTuUWKcCD0xGChecEPVHZE5x3qbrwspOtI7BBnHei5TTKIOtCfdHwiekdv5ozjvTWpRtAolCEjmCQIl0j3G5JKkuJxKkKkjWQOyK2JUa1SdtyWSSFTDII1jhE17Kw4Us7hcMPAq4iedh4Kuu9MmPtDfUqvhDBQVJ7BU9BJ3VVfvvJJ+ur7KVHypDW5LqndnmFcUsp2Ki9pGlByQ6rckDxMObkaoOJA9VcUUiHTGk5P1cuo+0sDuAMaGZDd2n8AmChO0oa9pLmDyWmQOkKP9wjQ3IkO1x5fCYKFm0lDH75zzpoHSK+i2kDwFe+NTcm0sY1t4lNFNE3YqzktPvHjJmFe0F07TkIYH0kWBaOCsHRNwsqrVkKJIU4yimRxOp8ASe6GOqGgagT5AqxkGwHgjVkXTSoYphbracWEFMu4pKukLw0pFJpZgLxsv6/haoWxuF3ut6La3QuTgcxSrbr7tKB11BbZbr6VSKk9CandWsZXNqar7XjNbt3rSHQwa2nOPJbGz9FsxVRftApC1FS0y7QQVV/1FEkZUAyyAEaHUEJINsNWu51eV7LmTR9K/PditZZVwbPYOJMula9fCO1cV2rrTqjW1oaLNFlcADBaUCLKV7AhKBCUCEoEJQISgQlAhKBCUCEoEJQISgQlAhKBCgmJRtzJaELH4kg+MCECnbhWa6SVyTFTrIQEntTSBCB2hobspwHCytona24rLcF4h3QIQCZ0BSh+jmphPtBCvAJgQgs1/6fnR9HOoV7TRT4KVAhCJnQTaAPEcllj21A9hR5wIQ57QxaoOTLaukOo8yIEIe5ostYfY19S2z4KgQqj2j600a5KY/Kgq/prAhVxdO0hqkp0f7Dv6YqWg4hRYL03btJP2SdH+y6PKI6Nu5GaNyiTY9oE0DE2SNdG3PhB0bNwUZo3Kb/AAW0yMPyeeI5uDdp2UiOhjvfNHBGY3Gyllrl2o4aCTm/ztrSO1YAi2Y3cpsFOvRzataGTePYR21pE2ClRO6O7TSaGRf6k1HaKiJQpGNGtqK1STv5qJ/qIgQrLeii1j9kUN7jf6oEIlK6FbUVykNI9p0f2hUCEds7QXNA1cclacxLqqe7grC3McR1reVvyCqkE7UfZ0JkD/5TCdtRKAnqLjivCFOpr9o8fiyoYydv96WReV0RtgUcnZoitSGuDaBP5UV74oKKPEgX4+5KjoG7f7jdE2NFNmA1Wyt087rriv7qd0PZE1osPj2smBgC0dm3elZf6CWZb9htIPaBDLBWROJQlAhKBCUCEoEJQISgQlAhKBCUCEoEJQISgQlAhKBCUCEoEJQISgQlAhKBCUCEoEJQISgQlAhKBCUCEoEJQISgQlAhKBCUCEoEJQISgQlAhKBCUCEoEJQISgQlAhKBCUCEoEJQISgQlAhKBCUCEoEL/9k="/>
          <p:cNvSpPr>
            <a:spLocks noChangeAspect="1" noChangeArrowheads="1"/>
          </p:cNvSpPr>
          <p:nvPr/>
        </p:nvSpPr>
        <p:spPr bwMode="auto">
          <a:xfrm>
            <a:off x="903288"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endParaRPr lang="en-US" altLang="en-US">
              <a:solidFill>
                <a:srgbClr val="000000"/>
              </a:solidFill>
            </a:endParaRPr>
          </a:p>
        </p:txBody>
      </p:sp>
      <p:sp>
        <p:nvSpPr>
          <p:cNvPr id="30" name="Rectangle 29"/>
          <p:cNvSpPr/>
          <p:nvPr/>
        </p:nvSpPr>
        <p:spPr>
          <a:xfrm>
            <a:off x="1457325" y="1189038"/>
            <a:ext cx="7681913" cy="276225"/>
          </a:xfrm>
          <a:prstGeom prst="rect">
            <a:avLst/>
          </a:prstGeom>
          <a:solidFill>
            <a:srgbClr val="6CB33F"/>
          </a:solidFill>
        </p:spPr>
        <p:txBody>
          <a:bodyPr>
            <a:spAutoFit/>
          </a:bodyPr>
          <a:lstStyle/>
          <a:p>
            <a:pPr algn="ctr" eaLnBrk="1" fontAlgn="auto" hangingPunct="1">
              <a:spcBef>
                <a:spcPts val="0"/>
              </a:spcBef>
              <a:spcAft>
                <a:spcPts val="0"/>
              </a:spcAft>
              <a:defRPr/>
            </a:pPr>
            <a:endParaRPr lang="en-US" sz="1200" dirty="0">
              <a:ln w="12700">
                <a:solidFill>
                  <a:srgbClr val="1F497D">
                    <a:satMod val="155000"/>
                  </a:srgbClr>
                </a:solidFill>
                <a:prstDash val="solid"/>
              </a:ln>
              <a:solidFill>
                <a:prstClr val="white"/>
              </a:solidFill>
              <a:latin typeface="Calibri"/>
              <a:cs typeface="Arial" panose="020B0604020202020204" pitchFamily="34" charset="0"/>
            </a:endParaRPr>
          </a:p>
        </p:txBody>
      </p:sp>
      <p:sp>
        <p:nvSpPr>
          <p:cNvPr id="31" name="Rectangle 30"/>
          <p:cNvSpPr/>
          <p:nvPr/>
        </p:nvSpPr>
        <p:spPr>
          <a:xfrm>
            <a:off x="1457325" y="3803650"/>
            <a:ext cx="7686675" cy="277813"/>
          </a:xfrm>
          <a:prstGeom prst="rect">
            <a:avLst/>
          </a:prstGeom>
          <a:solidFill>
            <a:srgbClr val="996600"/>
          </a:solidFill>
        </p:spPr>
        <p:txBody>
          <a:bodyPr>
            <a:spAutoFit/>
          </a:bodyPr>
          <a:lstStyle/>
          <a:p>
            <a:pPr algn="ctr" eaLnBrk="1" fontAlgn="auto" hangingPunct="1">
              <a:spcBef>
                <a:spcPts val="0"/>
              </a:spcBef>
              <a:spcAft>
                <a:spcPts val="0"/>
              </a:spcAft>
              <a:defRPr/>
            </a:pPr>
            <a:endParaRPr lang="en-US" sz="1200" dirty="0">
              <a:ln w="12700">
                <a:solidFill>
                  <a:srgbClr val="1F497D">
                    <a:satMod val="155000"/>
                  </a:srgbClr>
                </a:solidFill>
                <a:prstDash val="solid"/>
              </a:ln>
              <a:solidFill>
                <a:prstClr val="white"/>
              </a:solidFill>
              <a:latin typeface="Batang" panose="02030600000101010101" pitchFamily="18" charset="-127"/>
              <a:ea typeface="Batang" panose="02030600000101010101" pitchFamily="18" charset="-127"/>
              <a:cs typeface="Arial" panose="020B0604020202020204" pitchFamily="34" charset="0"/>
            </a:endParaRPr>
          </a:p>
        </p:txBody>
      </p:sp>
      <p:sp>
        <p:nvSpPr>
          <p:cNvPr id="24601" name="TextBox 8"/>
          <p:cNvSpPr txBox="1">
            <a:spLocks noChangeArrowheads="1"/>
          </p:cNvSpPr>
          <p:nvPr/>
        </p:nvSpPr>
        <p:spPr bwMode="auto">
          <a:xfrm>
            <a:off x="1457325" y="1173163"/>
            <a:ext cx="7399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altLang="en-US">
                <a:solidFill>
                  <a:srgbClr val="FFFFFF"/>
                </a:solidFill>
              </a:rPr>
              <a:t>Carbon provides the energy food for microorganisms</a:t>
            </a:r>
          </a:p>
        </p:txBody>
      </p:sp>
      <p:sp>
        <p:nvSpPr>
          <p:cNvPr id="24602" name="TextBox 32"/>
          <p:cNvSpPr txBox="1">
            <a:spLocks noChangeArrowheads="1"/>
          </p:cNvSpPr>
          <p:nvPr/>
        </p:nvSpPr>
        <p:spPr bwMode="auto">
          <a:xfrm>
            <a:off x="1457325" y="3789363"/>
            <a:ext cx="7632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altLang="en-US">
                <a:solidFill>
                  <a:srgbClr val="FFFFFF"/>
                </a:solidFill>
              </a:rPr>
              <a:t>Nitrogen materials provide protein that microorganisms need to break down the carbon food</a:t>
            </a:r>
          </a:p>
        </p:txBody>
      </p:sp>
      <p:sp>
        <p:nvSpPr>
          <p:cNvPr id="118809" name="TextBox 8"/>
          <p:cNvSpPr txBox="1">
            <a:spLocks noChangeArrowheads="1"/>
          </p:cNvSpPr>
          <p:nvPr/>
        </p:nvSpPr>
        <p:spPr bwMode="auto">
          <a:xfrm>
            <a:off x="7221538" y="2921000"/>
            <a:ext cx="1868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altLang="en-US" sz="1200">
                <a:solidFill>
                  <a:srgbClr val="000000"/>
                </a:solidFill>
              </a:rPr>
              <a:t>A little weathered is best!</a:t>
            </a:r>
          </a:p>
        </p:txBody>
      </p:sp>
      <p:sp>
        <p:nvSpPr>
          <p:cNvPr id="118810" name="TextBox 8"/>
          <p:cNvSpPr txBox="1">
            <a:spLocks noChangeArrowheads="1"/>
          </p:cNvSpPr>
          <p:nvPr/>
        </p:nvSpPr>
        <p:spPr bwMode="auto">
          <a:xfrm>
            <a:off x="1208088" y="5580063"/>
            <a:ext cx="46339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1200">
                <a:solidFill>
                  <a:srgbClr val="000000"/>
                </a:solidFill>
              </a:rPr>
              <a:t>Bury and cover food scraps to deter rodents</a:t>
            </a:r>
          </a:p>
        </p:txBody>
      </p:sp>
      <p:pic>
        <p:nvPicPr>
          <p:cNvPr id="118811" name="Picture 2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396768">
            <a:off x="304800" y="1347788"/>
            <a:ext cx="32385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12" name="Picture 3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788787">
            <a:off x="1941513" y="2514600"/>
            <a:ext cx="37306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13" name="Picture 3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54575" y="4175125"/>
            <a:ext cx="1976438"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814" name="AutoShape 34" descr="Image result for dying flowers"/>
          <p:cNvSpPr>
            <a:spLocks noChangeAspect="1" noChangeArrowheads="1"/>
          </p:cNvSpPr>
          <p:nvPr/>
        </p:nvSpPr>
        <p:spPr bwMode="auto">
          <a:xfrm>
            <a:off x="1055688"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endParaRPr lang="en-US" altLang="en-US">
              <a:solidFill>
                <a:srgbClr val="000000"/>
              </a:solidFill>
            </a:endParaRPr>
          </a:p>
        </p:txBody>
      </p:sp>
      <p:pic>
        <p:nvPicPr>
          <p:cNvPr id="118815" name="Picture 37" descr="Image result for dying flower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6725" y="4090988"/>
            <a:ext cx="14605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01" grpId="0" autoUpdateAnimBg="0"/>
      <p:bldP spid="24602"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0" descr="http://images.clipartpanda.com/umbrella-clipart-umbrella_linear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3163" y="5865813"/>
            <a:ext cx="73025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4" descr="http://www.compostsantacruzcounty.org/Home_Composting/Backyard_Composting/images/Hand_and_Sponge.gif"/>
          <p:cNvPicPr>
            <a:picLocks noChangeAspect="1" noChangeArrowheads="1"/>
          </p:cNvPicPr>
          <p:nvPr/>
        </p:nvPicPr>
        <p:blipFill>
          <a:blip r:embed="rId4" cstate="print">
            <a:extLst>
              <a:ext uri="{28A0092B-C50C-407E-A947-70E740481C1C}">
                <a14:useLocalDpi xmlns:a14="http://schemas.microsoft.com/office/drawing/2010/main" val="0"/>
              </a:ext>
            </a:extLst>
          </a:blip>
          <a:srcRect b="19167"/>
          <a:stretch>
            <a:fillRect/>
          </a:stretch>
        </p:blipFill>
        <p:spPr bwMode="auto">
          <a:xfrm rot="1273663">
            <a:off x="8060178" y="5544708"/>
            <a:ext cx="8731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9" descr="http://ecx.images-amazon.com/images/I/21ju8NcY4TL.jpg"/>
          <p:cNvPicPr>
            <a:picLocks noChangeAspect="1" noChangeArrowheads="1"/>
          </p:cNvPicPr>
          <p:nvPr/>
        </p:nvPicPr>
        <p:blipFill>
          <a:blip r:embed="rId5" cstate="print">
            <a:clrChange>
              <a:clrFrom>
                <a:srgbClr val="1B281F"/>
              </a:clrFrom>
              <a:clrTo>
                <a:srgbClr val="1B281F">
                  <a:alpha val="0"/>
                </a:srgbClr>
              </a:clrTo>
            </a:clrChange>
            <a:extLst/>
          </a:blip>
          <a:srcRect/>
          <a:stretch>
            <a:fillRect/>
          </a:stretch>
        </p:blipFill>
        <p:spPr bwMode="auto">
          <a:xfrm rot="19230402">
            <a:off x="199831" y="3349100"/>
            <a:ext cx="1404002" cy="1404002"/>
          </a:xfrm>
          <a:prstGeom prst="rect">
            <a:avLst/>
          </a:prstGeom>
          <a:noFill/>
          <a:effectLst>
            <a:glow rad="127000">
              <a:schemeClr val="accent1">
                <a:alpha val="0"/>
              </a:schemeClr>
            </a:glow>
          </a:effectLst>
          <a:extLst/>
        </p:spPr>
      </p:pic>
      <p:sp>
        <p:nvSpPr>
          <p:cNvPr id="13317" name="Rectangle 38"/>
          <p:cNvSpPr txBox="1">
            <a:spLocks noChangeArrowheads="1"/>
          </p:cNvSpPr>
          <p:nvPr/>
        </p:nvSpPr>
        <p:spPr bwMode="auto">
          <a:xfrm>
            <a:off x="266700" y="149225"/>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sz="3200" b="1">
                <a:solidFill>
                  <a:srgbClr val="0076C0"/>
                </a:solidFill>
                <a:latin typeface="Myriad Web Pro" pitchFamily="34" charset="0"/>
              </a:rPr>
              <a:t>Composting </a:t>
            </a:r>
            <a:r>
              <a:rPr lang="en-US" altLang="en-US" sz="2000" b="1">
                <a:solidFill>
                  <a:srgbClr val="0076C0"/>
                </a:solidFill>
                <a:latin typeface="Myriad Web Pro" pitchFamily="34" charset="0"/>
              </a:rPr>
              <a:t>Size, Air, Water</a:t>
            </a:r>
          </a:p>
        </p:txBody>
      </p:sp>
      <p:sp>
        <p:nvSpPr>
          <p:cNvPr id="13319" name="Rectangle 31"/>
          <p:cNvSpPr>
            <a:spLocks noChangeArrowheads="1"/>
          </p:cNvSpPr>
          <p:nvPr/>
        </p:nvSpPr>
        <p:spPr bwMode="auto">
          <a:xfrm>
            <a:off x="19050" y="61849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lgn="ctr"/>
            <a:endParaRPr lang="en-US" altLang="en-US" sz="2000" b="1">
              <a:solidFill>
                <a:srgbClr val="0076C0"/>
              </a:solidFill>
              <a:latin typeface="Myriad Web Pro" pitchFamily="34" charset="0"/>
            </a:endParaRPr>
          </a:p>
        </p:txBody>
      </p:sp>
      <p:sp>
        <p:nvSpPr>
          <p:cNvPr id="13320" name="AutoShape 8" descr="data:image/jpeg;base64,/9j/4AAQSkZJRgABAQAAAQABAAD/2wCEAAkGBxQTEhUUEhQWFhUXGB0YGRgYFxgYGhwaFxcXGBocGhgaHCggHBolHRcXIjEhJSkrLi4uFx8zODMsNygtLisBCgoKDg0OGhAQGywkICQsLCwsLCwsLCwsLCwsLCwsLCwsLCwsLCwsLCwsLCwsLCwsLCwsLCwsLCwsLCwsLCwsLP/AABEIALcBFAMBIgACEQEDEQH/xAAbAAACAgMBAAAAAAAAAAAAAAAEBQMGAAECB//EAD0QAAECBAQEBAQEBgEDBQAAAAECEQADBCEFEjFBUWFxgQYTIpEyobHwQlLB0RQjYnLh8YIHFZIkM0NTov/EABgBAAMBAQAAAAAAAAAAAAAAAAECAwAE/8QAIxEAAgICAgICAwEAAAAAAAAAAAECERIhAzFBURMiBDJhcf/aAAwDAQACEQMRAD8AreOyEAemygbwqp1tFnxtIWHAYkXis08kqOUau0ci0dt3sttDPSUsrRoCqJ2UsgOIjkyjLZMwsdjB0qjta8TxQ9lO8RyiJgVxENMI8UzJKUiYMyOPDrGeKZCQlP5or8ioYZFXEOuhX2XOrxmVUJIQXJ2ioVWGqc5Yd4BSIlJ8zK76mDKpaUHOBZUJlUqQ6ja2UZMtaTDGlnJcFSdOG8Hz5eY6axyKBY/+JTcQkmDKQVCtWH0ONTEgg3Sdohqp6ZisyUhB47/KOBKmswlL/wDExLT4TOUHMpYPQwtpx0Mo1LYxo8cUGSsuNMw/WIFVH8wqSYjRgk/Xy1NHKEMWIII2MQlZaOKehovFF2AgqTiZYgloWpUDAeIrYFneESm5djSxofKplIJUbvvE9IvO4jMCxZEyUErHqAaGCaeWFZgW5Q7UiOhXXSihJyi7WitU3iKahKkuQq4vF2xSqQU2F4qddRpmTElbBO4Gphoyr9gYt9Frw1ZMpK3e1w+sV7EJ0talGYga2iSlm+SChCiUtZy8BVs4BJKg5jKX2pGx1sCpMPK1HyxY7Q1T4LqQykryvC7wp4iQiflWGBPzj1QVeZm0h5qnsRT1oqivDhVLaakE8RFdneHjKfKm0enZuJtCTxBi0qUm7EnaJ7XTGU7e0UTBsMTMmnzNBDXEKSlUcgbNCybiQLqAZ4EwpCjMKspUTpFoS1sWUbYf/wBqUHCD84HrMRMsoSU+oFi0MRgFVNU4OVMMZHgllBS1FR5wXNUKkyFIDAqBv3gxEmWBmiypw9kAAA9YEqMHUoMQG5RPL2hhCjF5D5dHguRSrBKgsMdohrfCMtwTtEtTTeXL9J7PAdMZPwZNkJUXUxMZAQUrdC+yTGQuI1i/EsUl5TlU52AhNRrWS7NE0vDRBsuWRoI7DlSoixKcpaADtd4ioccnSrNmHOGwluNHgZVApSmSnWBaGxYnxKsmT15lhuAiNFAVaB4t9N4ZLErPQRukw8yyHOnCEc/QyiBYHgs1aChajLQL3iamw2UPTOmmYQbBA+ph1PSpaSC4BiGVTJRZIgbYUhjRpppQ9EoPzEB434iXLT/LSkHgRA8yrybWhbiEwKFrwWwqIVgvieZMXlUAOgi7yKgKTYx5JLCkKzJHKGcjxDMSzloEXQZQvouFbOUgliWhPUJlzC6g54iCqDFkTwyjlVx2ioTJop6hQJKhf4SCL6QGzRRbcNRLQlkgONXhTj6woiwO1onwiZ5qSoEBvdoNVgSClSvNIVsqFcl0FaexMKmXTSnUASrbeO6TE/MTmSDFXqqNSZihNOYjfiIlwyoUFskHKB7QGhovZZZlWWIYPzhGtZzZuekGSp7kqXZrP1jrFJiQkBLKf5c4RFGRpn8tdo2Xa8RUrQzkqRmQNX3hGguVIX1PhzOpK02Nni40U7IkAl2ETyZSVJs0bXQK/KW4wG51RzabBavErFhpFEmUNRVTStQOV2HSPQ/+0TCDlT7wTIwyemWwSgGHhKS8GpFYwnwqnVQdosUvCRLDy0hxtEmHYTUpOYzUsS5AH+YlxrFBJDFlK4DXvwh78sPbpFcpvFZExUsoIUC0WGkqlKDkNFHWtBnmeUkvs8Nz4mYAIQO5/aEfJEdcUi0T65MsOotCep8SpAOV3iu1mJrnfGewFogSl7QPk9DrhrseysWXN1aDZVOk3OohBhqQFB4apnMo3sYdP2TlDehyMXKbZRG4QzaoPeMjWhcGVqRVZh6UEjjBmFVCZysosoWYxXpePeUnKACBvFi8GVAWTMKQHLRbkaxtCxTumHVMpSbaAamGeHKShIVqTBlTJzskpBCgXED1FAw9CWA2hI21YW10d5lLfRo4EtIjmmTYiJl0wULG8Bci8moFmzWiML3jdTQLAch4VSMQZZSsZTwiidmDp6AtMVZc/wBXQxdpUoKHpPaK5h/hszSs5ikZiBZ3Y/SJ8iKQaIEUxmobOlOUvezvCur/AJZZSkq5gvDqt8HzhYKSrux+cIavBpss5ZiSnmdPfSNx6RpdnFVXBKfQfUbWgeXMaxMWjCMFp2YATVa+pwP+Idj3eHyfCtHNPqQZag1klaX7Ox6iGbT0LlTKvg1eJSwlQJCtbX7RY5c/OGSkgG7b+0ME+FZaCCy1AaeoFuhCX9yYbSaSWE/yrKbfU99+x9oRxszmjz/ESnzBnS6dDxHNoYnD0ol50ghBD6fZiwTK3KWmSkg6BRDkdSXMBV9QpZaza9OT7xqNm/BVcyZiTkLgG8AJUVKYAtp2hlJoglSpksMkn1I4cSOTnSD5RQ/pDnl/iNaQ12CyKQt8LR1QTwhRExCm0sHYw4kTiPwg94HxmfO8sCUtEty9gCexIhVTfYb8E9aCgAoJL3YAwzwrHgUBMxEyWSWBUDlfgDzihUtfW5z/AOoKdvUxFu0RY7PrJiQDOKgg5gzC43i+K6skz2KmqCdB84O85k3aPPPCWMq/h0md8Q1J35xYqPF5U5LoUwBYvbTrEld0BxD5NaXUlmIveK/iJTND3zalx+sPVLSsuNt4WVcsk+lXuIOOtmTp6KlU0rHS0CzZTXHeLVVU4a/fh2hRkTxEScaOmPJoXZGvHYsRziWYgO0coRq5hVEdyR2qQkkE7FxBSJqRvAqySlgCY3/2+YprQ9Mm2iacoPGRInCVbmMjU/Rso+xBgfgVaxmnugflAdXfYRe6PD5cpAQiWwHMe8VWu/6my8zS5a1DYlkv21hxhGOGekTAGB26WjrcX5ONNPobzZ5ljN6UhwPUd1EJAduJEd+eo/lHO5hdXBE5gsZgC4BJZxcFhw2jqnnqOrQkpYjxjYdlN/g7j/MbQGPwjsf3gWYstx7xxTy7uIGaa2g4Bk6adAHPCFdVgQml2ZXGGpqB1P37xMmrJ2PYgfQvEtXobYLh2DIlgEqc9/pBmYDRhwgapqiQ2g5D9nhVPp1n4VBXQh/aNkGhvU1QQl1aakxS8UrvOmFT/wBqTdhw4XZzzO7RFjddMcSrhOp1DkG13uBw6RxTJceoBx2+kBsZI15QAJBUg8QH7iIqmpmlv5qi103MGy6MGztyMESqFAICgx56Ha3GAmwugeVjlSEgfF137CCJPiGbmAWkJ+X2IOFAzZdNQOHQwRMwsTAyrEfev3pD2T0d0+JonDKr4uOv38oW1amITsT1/wAPsesdLw7yydx+Yaj2POI1z3ICrqFgS7EcCBACdUtPlU7O40D6jb6dxAeKVpRlKE5ikFgSz8XA+XSGJqg7Cxa0J6ueq5bMu4A4khh7hhA/hkQ0+PVExQT5aEpJDliQO8H4islDEkq14AdIt3hrCzJkDNdTXfbkOUVnHKQJnD4hmLpYEgHcch+8Oq8CgNHhgU2a51METpSEEizNxiOonlCsp7Pb5QNMBmllEgcYbYA2krwhvQFJ3H3vBQVLlHzQHkrLXLZT3hRLlKlq/o3LRwapISpKkhRV8JN8o1twJsYzQybRd6GtRl9Pq3tp7wNimLeXLUshwkPa55X26xSRi82XZCmTwYAdmFodYbicqekomKAKgykmzuGIHGCwYjiUoTQleoUkKD3sQ8cT6RKhpvtaEvh6qKEKkqPqlEy+od0H/wAYeInaA7XhJLdBi3VgJw9I1f3guVh6RsLx1MHof8yrQPOqygochlKya3BPwnoSMvUiFSGbGKKcH0ixESTZiUIKzonWBmUC7uTCfFpa5IKSp0zNCok5SNg55wyYtDyXPSoZkLSQeBEbinypims/tGRsg4FFmUiipOW5JAbdzpHqPhqi8qSiWUkEC5/qNz9WiqSl0gZSTnVqPVuNCRyMWfCpySpgTx3aKcs3RPjgtjCbRquyokog2sDIC87ufeCUVD2Hu1ux3+kRlJsrVHc2ceHbc9IxKi126fepjiZNCSQQdNcybns/7R0iak2AHV3/AEgf6Y7TMHGBqjECNBsSLat9/OJTOylvSOx/eK345qwZaEomZFkuWKvhAPsCW01beHirdCydKw9Na59Nj+Jja/6wQiqPBwPxKsNbsWjzzCsa8taRPBKQGzJNxwO72tHoODyJE8ZkqWpOoUV8eTa8oaXG4iqakLcRQJqgU5iQ7ustrZk6PbWBkhSSQxHI6RZKumCGyvle7AOPl846l0zi4v0vfhvE2rHUqFdMl2cduPC/3pB6HVsBw+/vWJkgByAH05fbfrGJLK137fdoCRm7OJqpwbLlA1Pp4cHJgKpxao/CX/4i55WjWI42VOhNxo7fPjHKJ4CQlPxNcs4D8vv5w3QEgdeIzw5VkvqGVr2U0BLq5qtQniLK6j8UOVISACpQzbaXPH6e8DrSBdxfhpxJ66e8K2MqFs6bMsSQOx/eGPhKiXNneZMcoB9KbXa2Y/pEJpVTlpSkegH1q52t7N7xesKohLQMv0AgJ3oMqSDJ3pFg3105QuqwiYkpmJfmCxHMHaCp1QCCC3uL9DCycjnbo8NYiKVUYctM9TqGUXC1sPSzgddrcIFmT0FWUTM39th2bWDPECh56SHbLoQw1s2x1v0gA0YYlAym7MHHt/mKRa8jNSa0dVGJEWJDG3PhCfzjNURdKR7kxJVYZNT6j69yQ5bsRDGnotNbufneKpRSIvKyGkQSDmLkfT94Dnybw+pKcJJzNc7QFiUlgRx53gZKw7oW0eKeTMzj1AjKXtcfCfqIf4bis+bmKEkpT8TAM52ubxVpOHmbUIkDVRueCdSfZ49WoqeVJkgSykS0WzE2spi6uoLxPlpJexoN2VSdUrKsvqQRqFEhn3Y7RkheZ0C51BF2y+obcQI78RYumbNBlAekZcxsVXc9uUQ4LOUF52axcta/TeJL2yzWiadiDnM6gTdgrQgtBciuX6StVxo9zcQtXTpKnc6k8tSbjfWCgss5PeJvkT0h1D2d1E8v8RMZAE1WYkh25Fh8oyHUGDJEeGeFU+Wc6SCQ+YFlDpDXBpQlCxKi2UbkgWflpvDDE8WEmWCUnMrl6Rbbm3HS/dVRUZZy7Hcc4pbl2znSURlMmq/KTy27nf7tA0uXMmTBmXlSDcAXPIXDdY7Xhk9I9E5x1I+VwYVUEyolzF+c9y6LJykAqzXA10tryjKLW0HJPQwxvEpMlSUlMw21AS3DUquYUVfiYM0tJPWzexLw5rFSauQqXmRnHqQQzBQ56Xdtd4qNBhShMImhspZtQTq/9rF+8PcVG5C1JukGKxmsnBpYLf0Sy/vfjCXEJ0zOozAQt7ghjw0OkWuoxnyyJaGKmcvsNv8AUDzKNNSHUVpLuFFSlOL/AIVnSzsCIPHNtXVGnFLVlQWxtD3wp4Yq5o8yQvy0ZmK82uW/wg32seMaxPwrNlAKSQscgUq/8Sb9XgLAPEE6jnFUu6SwXLNgoAm3EKDljs/aOhO1o52qey4Tk19MseYr+IlFXqOVOYDcjRujnSLXh0xE1AKCMvsRyI2LxDg2Nya1JKCAoD1S1WUOdiXHMd20iGowwoVmks+6D8JHI7GIThfRWLOsVnJSLqyj2is4njoylEvexPLjGYlhk+Yp5gbgkG33pAScOKbLS/cg/WFXG+2UyQLIq8gO5MblzlA+YtRB1F94Pn4T/wDUT3u37RFLw1XqOXOUhzd7MWYa/wCoEljtjRd9BWGzTNPmLcDbhbi9ojxasypKwLAegad2+9oyStJSSosAHCRo+3z/AMQDg9IqpnsslUmWylvd2uE83+giapv/AAZ2lZcfAdMf4ceb8alFZ5BY9I9kxcJiWDCw978uEIMPmZZg/qtyc6fO3/KH6kjK+jXs/wBBCp3bEYkralQsrsWDj2DQNLxC7EBvbX9ILqZeZ8oKt9CqEE+fe19iwbux0jJhoW+LZKgZaxdCXB4gqZn5ED36xFh80KDjb794fTWUGWxBDddmtFQlApDJUU7Ep9LtvaHW1QyY+VNyXIbmzwBLm+YolLBjxDMeHtAUqSo6zFkc1KP1MMaCWEaaHjfhx6RRUBps7m0SiRZ9GY9YMlYKkkqmFJfaxLluGhiCsCHGW7Mba9wIhxGehgcqsw7A9RqYDsVIiVh6JJKpaWJ1WSVKL6tw205QuqZT5gSWJfK5Z+LcYb0NbLnBgUJUPzEJPQOPo5gqolhtB2Gv+IW2tsKS6QjpcPDhSmL6DcjiYYTVMwbryETmnLhRLlmu8Q1CmLkRyylkzqikkRnLu4jqaDZKbvEiTqTpzjJAZ1Ei532ENBVsWT8E8sBIYgPGRJPr0IOVbEtweNxvszDDF8KNVLSgqUgBWYsnMTYi5GhuYaUcqVLRqlkhujDR4p1T4vmghIHlk3Z8ygkalWyehcwhrcQVNLzFFR2zF26DbtHZVHD2XfE8ekAllpfgm5HUJ1irYl4gRp6lPpYAd36cIQzJhUSEpJfQAPb7a8ZKwWYWJUhPJyT8g3zhriv2YKk/1ROcVUg5kZE77n9vpDHDK7zAVrIfc6XFh8mhPOwBeoUFcgSD/wDoAfOOKWWUSVkj8YBSXGgu4txHtC8kYckaT8lIylB7XgtEmQCWVlVcnoCRd+N/veSonTJbJE1h+VSQoDY3NwG5wsp6krCSiYUuGYpsPr2HKDZKvK9UzIsbkKVnfTewP7Q1AsnTiq1hphTlO7BxzHued4hoJEpM4TJqUTEkWURseP8AVZgSDrrG5SZs4J/h5R8sG6lAMebAl9Bo5ix0WCiWn+cpKtsqbbvqwhJTjEyjYsxDDZA/m06lSZibp8sFd+BQPw8WYM7vFo8zMl7E7sd9+kATSsjKgBKdgAzDSA01AlryZiVK1FrdeELH8i3TQz4q2h0DmHqH32hVXSXUSfhSPv5D5wTR1AICnIcaHbvp04wPiU5Plrci4O/Jh8mi7ESKxPq1BTgsH0GhH9Vohk4vNQQZcvMHOckgZn0y6s36NHE5ZUSAOF9i8HYPQzFq8tCXJ14DiSdhEFUl9ys40/qAYrNOcCWkgzWUAdQVAOLW1+sXDA8MTT04Szk3L6lR+wO0WHDvDsqWlynMtXxKIcln9gH/ANwqxnw6X8zzFlD/AAlRYW/DxGusTS1RnK2D1gIAbXjzhzQVKVJGYABQvwcWPz07RXZkkpZlFtG2/wBx3TTylRRxunq1x1I+YHGE6Ye0Gz1ZJhysFDkxId7ncQvr3UUzEpy5rkWItqQ30OkH18vz5WdBGdI53EKU1wMsEOFpdJGhOvDmW7QxkTKS6CRsCehit00tWQcAn7+UF1WIlMtYL5lMhOU8QXvuBx6RulSSwNu/y7Q6VIZAsqoSkMdN/veDZKFTEJmS0HyySAroWdhdne8SYj4clqU4ngZ9UqBA0HwKG+pII312i04fIShCUABgAmxBDCw0hnS6EyZW6XCmJmKW7bAabuSYmxSmLNlB6u/1hziMlkqUgA2Y9/v6wNRVKTLBCAdwWD8wrnCtOXQVKimmmAGc7Ky5RZ3/ANQ9pqYsBMJ03L9BG8fWkrkgBwtTkgMGTdlHUKvb/lEyUlS9iDcka94E7qmNCuzUylIuk78IEyfmv2EGqpMrl9TuY4CeMRK2RSWdhGygKU2ji3B+EFSJQ2++sD1NM2m/1gyAhPUYZMzHKu3vGQdOWsH4VfOMiqchfqVAS5ivhQpjfMQRm7nb76SSsNnEtkbqpI+ph9/DHa/1ib+HWjXhp99YD/Ik+kKvx4rtimTQzJfxIIHFnHuLQxpU5rQdJWoRJ5IVdSQFbkWJ9v1jnlPLstGNdEYpYCxKizIUkH8L+2v3zgmagJ/EQNLloW4gssRmycyFOzPwsDx5GH4otvQnI6WwSnlKSkBIvqBxtu/U2ifDsPmT5jTswSNdgeQYXc7wuwnGfKU0wZpfHcN+XiNLRaq6TnSkyj6dW24ixjvlfRxxpjynQUgJT8LAAcGtbgIJRIDZlnTc/wCYplPKWliFLSH0CiPpBVXiE1Y+NwNAR1F+dteccr4X7L5jPGcXYFMv0j8xH0iu0lX8SnuSQD81H6e8RYjUnITpcBnsXHOBqWndI778zDw46WwOW6Q+oKwpsDmRwJ9Q6Pt32guvmZkWbKXvoRbS/P8AXhFdpc2dKUm72bXs0XnDcDdlTg2hKUHKS35yln6Q0ni9i6rQkwnCVTsuUFCN1KHB7AbmL3gdAiUgtx13Lce7xJMQgJdLBIHT5R1hy0hA3P7xNLYZSbCpk4t+p0gLFJh8sObPt+8T1a3Fw0K8RX8CQ/HbtBbFQjrzdLW1P7E+8AV4uCLHlyhjiA9Y5DrEFRTvuzf73iZRAVFiRQrMXZ/UOBL3bYG/d+UdYvR38+UCU2UsDa75h3tAE6WQom3MbEcH+9BDLw/XZVZCb/h5jcdbfIwz0goq6yFTEqJLD4dGBIdRI1ct8oYy6zKMpuNuEFeJMHyPUSryjcgaJJ36QlRVIB0GXVjexa3a47CGdsZUNEpE2xWQdtLfbx1LTUSL6pvcXtpp7wPRUaZ5aRmCgHUwJSHO5/D3MNqWkqJXxlOUf1BROmg6cYPQj2RLxlEz/wBwrChvLWUt/wAfhUb6KSbCO8Pp0KzKlLnMNXlk6OQ6kHVhplg+mwgTsoWj/mdSOPF+cXHCZCJaBKSAnLoBuOPXieMbOuhWjzjDqZU6aJk0ZMtwlwoAZQL/ANTq7N7t8gSCEvq/vFvqcIlrLqSH0zCxb9e8LKzBClzLVYfhIv7wnI8h4NJUVjI6nuzb8QYlCdGD39usTzkkuNDzjUpBANyTCL2PZHV5khCk/CFDNbY2iSuJdNhlVYEag8+IMbz+guH2MDJqElBCizBwTyvfpGSs1hstQAYj9YyPNsVxtapqylakB2CczM3Hnv3jI6F+O6IvmVlsoKlt3J0a8HrQ50gPDZavwpYcYcYZRKmTQnjqeA3MQW22dD0A4ThkyapdsqUlgpj6ujnTnE1Rg580JClAWJYXYXi/ookhISLAc4QTZZFSzBAYgEHM/wAPINv7Qca2Q+RsQVHhacqYkienICDlyjbYm8dYrRFDBQCgdNwW6xdk2HxA9YBxKnC0nMO4gT48kGPI0zyfFfD7zETEWSSyk8NSW4A3hguYZY11a0Np/pJSekK6hAUklQNvl7amDw8snSl40GfGlbXkKRUJVbpC5c8BXp0IPveF5nlBa7aPeNLn2vrsY6qJWOcPohUypkoauCk8FDSK5T4mZTyZktRmBRSAk82ZtTd9OMPfCdf5c4Nqu3cFx+sNsX8JmZXJqEWSRnX/AHpYMBztfkYCaTaYsr00OvC+FIQkOBnIcmxc7h+A2h7KGRRcODry6cuUQyaEZAZZuPdx+sS/xey7HjEUvLGs4xGYkC51sBE9MtgMo9hCueQqaN4cZ8qeAg9GFONYmmS65pGVvQkH1KVd+2nziv0ePiYoqU4JO+g5dIqXiTE1z6lawDkScqOGUbjqbxzS1RGxBhZRaHikehVFQhnJDwBUVAy6/Y4wjpqzRwW3HSJaibYlN+DP9iNCmwtUTTGcvuPv6wFQXnJA1Csz9L+zCA1VKnYEnv8AesOsAyOpRsWyt9foIPIsYNmi7YzFZ5EwpUl5UwOBY/3BuT+xEQVHhiStcry28lSyVC3pBSSUvqBmSG4ZjyiauyzE5DtdJ4FoSU9cpIVKUDzYsQRcKT9YnxzGlE9ClUUtKAmShKEgaABvb94gOG5gWDHTcv8At2imeHPEqs48yZmlnVRABT1OhEejUqw5Owv2izXsS62iORJDDL6bAdLWECV6ZifUnUaEt3flBtBMGZSVBmPp6HRn9u0FzqYEce0ScQZAmHYimaCBZSfiHA8uUHLUG+kVnFKJSTmR6SN+XBhtaGGGVomp4KTYh94CYWvJJUYbLWq+vEWIgabhEtIf1Hob9hEtbUqQhakhyBYDlEtDU50pJBDh2MbQdlBxer8lSnul9PpFXxDFlrQsoDJBDvu50I4RdvH9BKmBRSohcsBRSLu/Hs8UOpp8spQFwrKQ19xbrHRxJNCTkwKuo0rWV50IzAKKVW1G3KMhqnAjMQgq9JCAGI4Et8oyLLkS1ZH473Ra5ILAKLPpFs8JJHr4uA55bRT6BDzHJezCH+C+rMMxSAoG1n2/SOKJ2cnVFwrJeZBSFEEhsw1D2cPZ4S4lJUjIrOVFLasSzMdB3g2XVP8AreI5kwLt+HfnDN2QSJEksPUB1G2/eNTAn/TxMmTwjeTjBoxXMR8PiYXQchdydX42MIpFIgzzJMucCA+Y5crbaaPwi8VMzKLBzwdo5pqd7qhKV6GydFZqvCctaAkpLDRiRrzGphBiPg5aAfIBVyJ+d49SEvtEc5MUjcSfZ4XXUcyUoBaShWo7biLv4Zx4TQEr+NHz5xD/ANQqPMhCyQClbObWUGb3aKYhSpSgoOFDf72iupx/oOmewCblOZHcR1NUFB/lwik4X4uQ3810kcA4PSLBKxRE2TnQSU+x7xPa7G7DMODLUpmHWEHi7GFqVkQph+Jt32hj52VO5OvL/MUetqiqao8SYl2ysV5ITItDHCUBKnblAtJ6126mLBheGEuVlhyiqQZSFVVUMeR06wHLKiqwUf7Q/wAmhpiODrC8qQVPo0cUODTkLSteaWHdhv1gYrybMeYB4WE2XmqAUqJs1jl2caPEk3wepBJRNDDTMkv7gt8oa4ZjiCQhbJUdL2MMayekqSkm0NSapksmmUyf4fqwpKmSpGvpVfuDEK8BnTVFaiUngALNxJj0Mz0p5ngIwTSdgPnGjCK2hvkkzzNHh8Sh60nIfiZg1tQ0WmXNWhCUy5jJADFhe1iTDatMo+lakE8CwjzHEMXnUdSuSfXJBdIOuVV7Hlf2hqkxckWuYqqTNTM87ME6pVcFJ1AFgOsMZvi0pB/lqPcQmkVfmJBBcEW/YxHMlmJtWUSXksmHYuiqQTdBSWIURvwMC1NGZSvMla/i4EfvFboaxUtZKRY6g6Fob/8AeidUj3MK4M1V0OZdamYkMdbN+8TBWVhwiroUQTNRp+IcOY5w4o65MxKVJLjWFoAwmUyFvmSPUGJ3PWKxiGEJkmWE+pJsCbkAXZ+m+sPZs6zcYVYyRlKvy3bjBUmno1WB1k+WFMVNYbRuAZYSoOWcxuNj/TBRpFS1BnI/SCUzPLmBZcjQjroY3jOOIkaepY0EKz4xRMQVLltM2bSG+L0M+RvstVPMUv0pBc78odSKXKz7QB4UqkzpCFixa8PQjnAUSTZCH7RsqtpEoTxMRVQtaGoFg1EColSksNoLURHMosBEFSpoC0jMkVOjEreA1zbxqc5SQlRSTuNoKZqFnjyhEykmJCQVqYJ6vrHkUzC6uUHKFLQNd7ct49VxGomAhMxYUwtZveBP4qGXI468DfEpKzzenk+Z8Gu6TYjqIt2BAy5YlpIUsl1DZLwdW0cuZcpAPEWPuIBwyXLp1MgEk6klzAnyKSCuJxHk4EJuoO0edVU1lqHAmLrXVqGLRVUUgVNKj8IuYTjXsLvwaM0ypaW+NV+gi4YZiBCQFAhRGnGFeDUcmbmmLUM+yToBEmI0qUkLM1lDRj+8Pl4A1Za6dJIC9FbR3MCVAhTvwJhJQeKJYR6y5FngbFvFiG/lB1bRmrFSZBjmHKKhkDX1/WLJgdNMEoZ1ZjxOsUmV4inMXAcwZh/iidLYLDphkmkGi8mbl0ipeI/Fi0qMqTY7q/aLHhdbLnocKvuIV13hgJUVou5dj+8FAPPaunmTDnUolXEm8cTjNUB5hzFIYE6twJiyV1KqVmzJIB04QkqZo3hoyYJKzMIxRUr0m6CdOEWuVNzNuDeKKpQOkW/CgciQdhG5Uouw8btUGTpQAsIXy6nOooQpIbUkgNDTIVfq8UrF8AmiaopTmCi9oVU9DNtHqGDYQ8vKSFA6sXeMqcB8sPIGXl+E8ehjz/C8InygV+aqVySoj3a0NsO8W1IOQL81Is6x+oibh4QP6WSXNzWNiNRwgTE5RIV/bA86uKyFEBJ5R2MQyjj1hVEcp3mrVe42aMiwVmNoKrIFg0ZFN+gCHFJ5WtSlakwvQIyMh/Avk9E/6a1H8pQ4GLquaYyMib7YGdonGIqmcYyMgMBoTY1N9QjIyMYhVKgaepo3GQoUVWtzKWVk67coAqalKLkl4yMiqVlOhNUYvMUTksIgp6pSlMrWMjICS2BthCqhyE8bRuoBsgd4yMgJbCjhdHZ94HNJxL94yMiiYGth0ihAGkRrpgFAcYyMhE9j1o7qEhFheF9XVkEBtY1GRobYJdE8iqmSyFyy3HnHoGAYimoQ5JBFiOcbjIyYs0G1MgEMplDgYpfiDwylQKpRbfKdIyMh06Isr2GUIMwf06iLXmbTeMjIXlbcynGkohtO5A2jmZODxkZE5dDpbEfiyoXkQE6KLEwJg1OQm8ZGQ16AlscS0vCTEax1lCXYWJ5xkZDQQJHMqntGoyMjDH//2Q=="/>
          <p:cNvSpPr>
            <a:spLocks noChangeAspect="1" noChangeArrowheads="1"/>
          </p:cNvSpPr>
          <p:nvPr/>
        </p:nvSpPr>
        <p:spPr bwMode="auto">
          <a:xfrm>
            <a:off x="17463"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endParaRPr lang="en-US" altLang="en-US"/>
          </a:p>
        </p:txBody>
      </p:sp>
      <p:sp>
        <p:nvSpPr>
          <p:cNvPr id="13321" name="AutoShape 10" descr="data:image/jpeg;base64,/9j/4AAQSkZJRgABAQAAAQABAAD/2wCEAAkGBxQTEhUUEhQWFhUXGB0YGRgYFxgYGhwaFxcXGBocGhgaHCggHBolHRcXIjEhJSkrLi4uFx8zODMsNygtLisBCgoKDg0OGhAQGywkICQsLCwsLCwsLCwsLCwsLCwsLCwsLCwsLCwsLCwsLCwsLCwsLCwsLCwsLCwsLCwsLCwsLP/AABEIALcBFAMBIgACEQEDEQH/xAAbAAACAgMBAAAAAAAAAAAAAAAEBQMGAAECB//EAD0QAAECBAQEBAQEBgEDBQAAAAECEQADBCEFEjFBUWFxgQYTIpEyobHwQlLB0RQjYnLh8YIHFZIkM0NTov/EABgBAAMBAQAAAAAAAAAAAAAAAAECAwAE/8QAIxEAAgICAgICAwEAAAAAAAAAAAECERIhAzFBURMiBDJhcf/aAAwDAQACEQMRAD8AreOyEAemygbwqp1tFnxtIWHAYkXis08kqOUau0ci0dt3sttDPSUsrRoCqJ2UsgOIjkyjLZMwsdjB0qjta8TxQ9lO8RyiJgVxENMI8UzJKUiYMyOPDrGeKZCQlP5or8ioYZFXEOuhX2XOrxmVUJIQXJ2ioVWGqc5Yd4BSIlJ8zK76mDKpaUHOBZUJlUqQ6ja2UZMtaTDGlnJcFSdOG8Hz5eY6axyKBY/+JTcQkmDKQVCtWH0ONTEgg3Sdohqp6ZisyUhB47/KOBKmswlL/wDExLT4TOUHMpYPQwtpx0Mo1LYxo8cUGSsuNMw/WIFVH8wqSYjRgk/Xy1NHKEMWIII2MQlZaOKehovFF2AgqTiZYgloWpUDAeIrYFneESm5djSxofKplIJUbvvE9IvO4jMCxZEyUErHqAaGCaeWFZgW5Q7UiOhXXSihJyi7WitU3iKahKkuQq4vF2xSqQU2F4qddRpmTElbBO4Gphoyr9gYt9Frw1ZMpK3e1w+sV7EJ0talGYga2iSlm+SChCiUtZy8BVs4BJKg5jKX2pGx1sCpMPK1HyxY7Q1T4LqQykryvC7wp4iQiflWGBPzj1QVeZm0h5qnsRT1oqivDhVLaakE8RFdneHjKfKm0enZuJtCTxBi0qUm7EnaJ7XTGU7e0UTBsMTMmnzNBDXEKSlUcgbNCybiQLqAZ4EwpCjMKspUTpFoS1sWUbYf/wBqUHCD84HrMRMsoSU+oFi0MRgFVNU4OVMMZHgllBS1FR5wXNUKkyFIDAqBv3gxEmWBmiypw9kAAA9YEqMHUoMQG5RPL2hhCjF5D5dHguRSrBKgsMdohrfCMtwTtEtTTeXL9J7PAdMZPwZNkJUXUxMZAQUrdC+yTGQuI1i/EsUl5TlU52AhNRrWS7NE0vDRBsuWRoI7DlSoixKcpaADtd4ioccnSrNmHOGwluNHgZVApSmSnWBaGxYnxKsmT15lhuAiNFAVaB4t9N4ZLErPQRukw8yyHOnCEc/QyiBYHgs1aChajLQL3iamw2UPTOmmYQbBA+ph1PSpaSC4BiGVTJRZIgbYUhjRpppQ9EoPzEB434iXLT/LSkHgRA8yrybWhbiEwKFrwWwqIVgvieZMXlUAOgi7yKgKTYx5JLCkKzJHKGcjxDMSzloEXQZQvouFbOUgliWhPUJlzC6g54iCqDFkTwyjlVx2ioTJop6hQJKhf4SCL6QGzRRbcNRLQlkgONXhTj6woiwO1onwiZ5qSoEBvdoNVgSClSvNIVsqFcl0FaexMKmXTSnUASrbeO6TE/MTmSDFXqqNSZihNOYjfiIlwyoUFskHKB7QGhovZZZlWWIYPzhGtZzZuekGSp7kqXZrP1jrFJiQkBLKf5c4RFGRpn8tdo2Xa8RUrQzkqRmQNX3hGguVIX1PhzOpK02Nni40U7IkAl2ETyZSVJs0bXQK/KW4wG51RzabBavErFhpFEmUNRVTStQOV2HSPQ/+0TCDlT7wTIwyemWwSgGHhKS8GpFYwnwqnVQdosUvCRLDy0hxtEmHYTUpOYzUsS5AH+YlxrFBJDFlK4DXvwh78sPbpFcpvFZExUsoIUC0WGkqlKDkNFHWtBnmeUkvs8Nz4mYAIQO5/aEfJEdcUi0T65MsOotCep8SpAOV3iu1mJrnfGewFogSl7QPk9DrhrseysWXN1aDZVOk3OohBhqQFB4apnMo3sYdP2TlDehyMXKbZRG4QzaoPeMjWhcGVqRVZh6UEjjBmFVCZysosoWYxXpePeUnKACBvFi8GVAWTMKQHLRbkaxtCxTumHVMpSbaAamGeHKShIVqTBlTJzskpBCgXED1FAw9CWA2hI21YW10d5lLfRo4EtIjmmTYiJl0wULG8Bci8moFmzWiML3jdTQLAch4VSMQZZSsZTwiidmDp6AtMVZc/wBXQxdpUoKHpPaK5h/hszSs5ikZiBZ3Y/SJ8iKQaIEUxmobOlOUvezvCur/AJZZSkq5gvDqt8HzhYKSrux+cIavBpss5ZiSnmdPfSNx6RpdnFVXBKfQfUbWgeXMaxMWjCMFp2YATVa+pwP+Idj3eHyfCtHNPqQZag1klaX7Ox6iGbT0LlTKvg1eJSwlQJCtbX7RY5c/OGSkgG7b+0ME+FZaCCy1AaeoFuhCX9yYbSaSWE/yrKbfU99+x9oRxszmjz/ESnzBnS6dDxHNoYnD0ol50ghBD6fZiwTK3KWmSkg6BRDkdSXMBV9QpZaza9OT7xqNm/BVcyZiTkLgG8AJUVKYAtp2hlJoglSpksMkn1I4cSOTnSD5RQ/pDnl/iNaQ12CyKQt8LR1QTwhRExCm0sHYw4kTiPwg94HxmfO8sCUtEty9gCexIhVTfYb8E9aCgAoJL3YAwzwrHgUBMxEyWSWBUDlfgDzihUtfW5z/AOoKdvUxFu0RY7PrJiQDOKgg5gzC43i+K6skz2KmqCdB84O85k3aPPPCWMq/h0md8Q1J35xYqPF5U5LoUwBYvbTrEld0BxD5NaXUlmIveK/iJTND3zalx+sPVLSsuNt4WVcsk+lXuIOOtmTp6KlU0rHS0CzZTXHeLVVU4a/fh2hRkTxEScaOmPJoXZGvHYsRziWYgO0coRq5hVEdyR2qQkkE7FxBSJqRvAqySlgCY3/2+YprQ9Mm2iacoPGRInCVbmMjU/Rso+xBgfgVaxmnugflAdXfYRe6PD5cpAQiWwHMe8VWu/6my8zS5a1DYlkv21hxhGOGekTAGB26WjrcX5ONNPobzZ5ljN6UhwPUd1EJAduJEd+eo/lHO5hdXBE5gsZgC4BJZxcFhw2jqnnqOrQkpYjxjYdlN/g7j/MbQGPwjsf3gWYstx7xxTy7uIGaa2g4Bk6adAHPCFdVgQml2ZXGGpqB1P37xMmrJ2PYgfQvEtXobYLh2DIlgEqc9/pBmYDRhwgapqiQ2g5D9nhVPp1n4VBXQh/aNkGhvU1QQl1aakxS8UrvOmFT/wBqTdhw4XZzzO7RFjddMcSrhOp1DkG13uBw6RxTJceoBx2+kBsZI15QAJBUg8QH7iIqmpmlv5qi103MGy6MGztyMESqFAICgx56Ha3GAmwugeVjlSEgfF137CCJPiGbmAWkJ+X2IOFAzZdNQOHQwRMwsTAyrEfev3pD2T0d0+JonDKr4uOv38oW1amITsT1/wAPsesdLw7yydx+Yaj2POI1z3ICrqFgS7EcCBACdUtPlU7O40D6jb6dxAeKVpRlKE5ikFgSz8XA+XSGJqg7Cxa0J6ueq5bMu4A4khh7hhA/hkQ0+PVExQT5aEpJDliQO8H4islDEkq14AdIt3hrCzJkDNdTXfbkOUVnHKQJnD4hmLpYEgHcch+8Oq8CgNHhgU2a51METpSEEizNxiOonlCsp7Pb5QNMBmllEgcYbYA2krwhvQFJ3H3vBQVLlHzQHkrLXLZT3hRLlKlq/o3LRwapISpKkhRV8JN8o1twJsYzQybRd6GtRl9Pq3tp7wNimLeXLUshwkPa55X26xSRi82XZCmTwYAdmFodYbicqekomKAKgykmzuGIHGCwYjiUoTQleoUkKD3sQ8cT6RKhpvtaEvh6qKEKkqPqlEy+od0H/wAYeInaA7XhJLdBi3VgJw9I1f3guVh6RsLx1MHof8yrQPOqygochlKya3BPwnoSMvUiFSGbGKKcH0ixESTZiUIKzonWBmUC7uTCfFpa5IKSp0zNCok5SNg55wyYtDyXPSoZkLSQeBEbinypims/tGRsg4FFmUiipOW5JAbdzpHqPhqi8qSiWUkEC5/qNz9WiqSl0gZSTnVqPVuNCRyMWfCpySpgTx3aKcs3RPjgtjCbRquyokog2sDIC87ufeCUVD2Hu1ux3+kRlJsrVHc2ceHbc9IxKi126fepjiZNCSQQdNcybns/7R0iak2AHV3/AEgf6Y7TMHGBqjECNBsSLat9/OJTOylvSOx/eK345qwZaEomZFkuWKvhAPsCW01beHirdCydKw9Na59Nj+Jja/6wQiqPBwPxKsNbsWjzzCsa8taRPBKQGzJNxwO72tHoODyJE8ZkqWpOoUV8eTa8oaXG4iqakLcRQJqgU5iQ7ustrZk6PbWBkhSSQxHI6RZKumCGyvle7AOPl846l0zi4v0vfhvE2rHUqFdMl2cduPC/3pB6HVsBw+/vWJkgByAH05fbfrGJLK137fdoCRm7OJqpwbLlA1Pp4cHJgKpxao/CX/4i55WjWI42VOhNxo7fPjHKJ4CQlPxNcs4D8vv5w3QEgdeIzw5VkvqGVr2U0BLq5qtQniLK6j8UOVISACpQzbaXPH6e8DrSBdxfhpxJ66e8K2MqFs6bMsSQOx/eGPhKiXNneZMcoB9KbXa2Y/pEJpVTlpSkegH1q52t7N7xesKohLQMv0AgJ3oMqSDJ3pFg3105QuqwiYkpmJfmCxHMHaCp1QCCC3uL9DCycjnbo8NYiKVUYctM9TqGUXC1sPSzgddrcIFmT0FWUTM39th2bWDPECh56SHbLoQw1s2x1v0gA0YYlAym7MHHt/mKRa8jNSa0dVGJEWJDG3PhCfzjNURdKR7kxJVYZNT6j69yQ5bsRDGnotNbufneKpRSIvKyGkQSDmLkfT94Dnybw+pKcJJzNc7QFiUlgRx53gZKw7oW0eKeTMzj1AjKXtcfCfqIf4bis+bmKEkpT8TAM52ubxVpOHmbUIkDVRueCdSfZ49WoqeVJkgSykS0WzE2spi6uoLxPlpJexoN2VSdUrKsvqQRqFEhn3Y7RkheZ0C51BF2y+obcQI78RYumbNBlAekZcxsVXc9uUQ4LOUF52axcta/TeJL2yzWiadiDnM6gTdgrQgtBciuX6StVxo9zcQtXTpKnc6k8tSbjfWCgss5PeJvkT0h1D2d1E8v8RMZAE1WYkh25Fh8oyHUGDJEeGeFU+Wc6SCQ+YFlDpDXBpQlCxKi2UbkgWflpvDDE8WEmWCUnMrl6Rbbm3HS/dVRUZZy7Hcc4pbl2znSURlMmq/KTy27nf7tA0uXMmTBmXlSDcAXPIXDdY7Xhk9I9E5x1I+VwYVUEyolzF+c9y6LJykAqzXA10tryjKLW0HJPQwxvEpMlSUlMw21AS3DUquYUVfiYM0tJPWzexLw5rFSauQqXmRnHqQQzBQ56Xdtd4qNBhShMImhspZtQTq/9rF+8PcVG5C1JukGKxmsnBpYLf0Sy/vfjCXEJ0zOozAQt7ghjw0OkWuoxnyyJaGKmcvsNv8AUDzKNNSHUVpLuFFSlOL/AIVnSzsCIPHNtXVGnFLVlQWxtD3wp4Yq5o8yQvy0ZmK82uW/wg32seMaxPwrNlAKSQscgUq/8Sb9XgLAPEE6jnFUu6SwXLNgoAm3EKDljs/aOhO1o52qey4Tk19MseYr+IlFXqOVOYDcjRujnSLXh0xE1AKCMvsRyI2LxDg2Nya1JKCAoD1S1WUOdiXHMd20iGowwoVmks+6D8JHI7GIThfRWLOsVnJSLqyj2is4njoylEvexPLjGYlhk+Yp5gbgkG33pAScOKbLS/cg/WFXG+2UyQLIq8gO5MblzlA+YtRB1F94Pn4T/wDUT3u37RFLw1XqOXOUhzd7MWYa/wCoEljtjRd9BWGzTNPmLcDbhbi9ojxasypKwLAegad2+9oyStJSSosAHCRo+3z/AMQDg9IqpnsslUmWylvd2uE83+giapv/AAZ2lZcfAdMf4ceb8alFZ5BY9I9kxcJiWDCw978uEIMPmZZg/qtyc6fO3/KH6kjK+jXs/wBBCp3bEYkralQsrsWDj2DQNLxC7EBvbX9ILqZeZ8oKt9CqEE+fe19iwbux0jJhoW+LZKgZaxdCXB4gqZn5ED36xFh80KDjb794fTWUGWxBDddmtFQlApDJUU7Ep9LtvaHW1QyY+VNyXIbmzwBLm+YolLBjxDMeHtAUqSo6zFkc1KP1MMaCWEaaHjfhx6RRUBps7m0SiRZ9GY9YMlYKkkqmFJfaxLluGhiCsCHGW7Mba9wIhxGehgcqsw7A9RqYDsVIiVh6JJKpaWJ1WSVKL6tw205QuqZT5gSWJfK5Z+LcYb0NbLnBgUJUPzEJPQOPo5gqolhtB2Gv+IW2tsKS6QjpcPDhSmL6DcjiYYTVMwbryETmnLhRLlmu8Q1CmLkRyylkzqikkRnLu4jqaDZKbvEiTqTpzjJAZ1Ei532ENBVsWT8E8sBIYgPGRJPr0IOVbEtweNxvszDDF8KNVLSgqUgBWYsnMTYi5GhuYaUcqVLRqlkhujDR4p1T4vmghIHlk3Z8ygkalWyehcwhrcQVNLzFFR2zF26DbtHZVHD2XfE8ekAllpfgm5HUJ1irYl4gRp6lPpYAd36cIQzJhUSEpJfQAPb7a8ZKwWYWJUhPJyT8g3zhriv2YKk/1ROcVUg5kZE77n9vpDHDK7zAVrIfc6XFh8mhPOwBeoUFcgSD/wDoAfOOKWWUSVkj8YBSXGgu4txHtC8kYckaT8lIylB7XgtEmQCWVlVcnoCRd+N/veSonTJbJE1h+VSQoDY3NwG5wsp6krCSiYUuGYpsPr2HKDZKvK9UzIsbkKVnfTewP7Q1AsnTiq1hphTlO7BxzHued4hoJEpM4TJqUTEkWURseP8AVZgSDrrG5SZs4J/h5R8sG6lAMebAl9Bo5ix0WCiWn+cpKtsqbbvqwhJTjEyjYsxDDZA/m06lSZibp8sFd+BQPw8WYM7vFo8zMl7E7sd9+kATSsjKgBKdgAzDSA01AlryZiVK1FrdeELH8i3TQz4q2h0DmHqH32hVXSXUSfhSPv5D5wTR1AICnIcaHbvp04wPiU5Plrci4O/Jh8mi7ESKxPq1BTgsH0GhH9Vohk4vNQQZcvMHOckgZn0y6s36NHE5ZUSAOF9i8HYPQzFq8tCXJ14DiSdhEFUl9ys40/qAYrNOcCWkgzWUAdQVAOLW1+sXDA8MTT04Szk3L6lR+wO0WHDvDsqWlynMtXxKIcln9gH/ANwqxnw6X8zzFlD/AAlRYW/DxGusTS1RnK2D1gIAbXjzhzQVKVJGYABQvwcWPz07RXZkkpZlFtG2/wBx3TTylRRxunq1x1I+YHGE6Ye0Gz1ZJhysFDkxId7ncQvr3UUzEpy5rkWItqQ30OkH18vz5WdBGdI53EKU1wMsEOFpdJGhOvDmW7QxkTKS6CRsCehit00tWQcAn7+UF1WIlMtYL5lMhOU8QXvuBx6RulSSwNu/y7Q6VIZAsqoSkMdN/veDZKFTEJmS0HyySAroWdhdne8SYj4clqU4ngZ9UqBA0HwKG+pII312i04fIShCUABgAmxBDCw0hnS6EyZW6XCmJmKW7bAabuSYmxSmLNlB6u/1hziMlkqUgA2Y9/v6wNRVKTLBCAdwWD8wrnCtOXQVKimmmAGc7Ky5RZ3/ANQ9pqYsBMJ03L9BG8fWkrkgBwtTkgMGTdlHUKvb/lEyUlS9iDcka94E7qmNCuzUylIuk78IEyfmv2EGqpMrl9TuY4CeMRK2RSWdhGygKU2ji3B+EFSJQ2++sD1NM2m/1gyAhPUYZMzHKu3vGQdOWsH4VfOMiqchfqVAS5ivhQpjfMQRm7nb76SSsNnEtkbqpI+ph9/DHa/1ib+HWjXhp99YD/Ik+kKvx4rtimTQzJfxIIHFnHuLQxpU5rQdJWoRJ5IVdSQFbkWJ9v1jnlPLstGNdEYpYCxKizIUkH8L+2v3zgmagJ/EQNLloW4gssRmycyFOzPwsDx5GH4otvQnI6WwSnlKSkBIvqBxtu/U2ifDsPmT5jTswSNdgeQYXc7wuwnGfKU0wZpfHcN+XiNLRaq6TnSkyj6dW24ixjvlfRxxpjynQUgJT8LAAcGtbgIJRIDZlnTc/wCYplPKWliFLSH0CiPpBVXiE1Y+NwNAR1F+dteccr4X7L5jPGcXYFMv0j8xH0iu0lX8SnuSQD81H6e8RYjUnITpcBnsXHOBqWndI778zDw46WwOW6Q+oKwpsDmRwJ9Q6Pt32guvmZkWbKXvoRbS/P8AXhFdpc2dKUm72bXs0XnDcDdlTg2hKUHKS35yln6Q0ni9i6rQkwnCVTsuUFCN1KHB7AbmL3gdAiUgtx13Lce7xJMQgJdLBIHT5R1hy0hA3P7xNLYZSbCpk4t+p0gLFJh8sObPt+8T1a3Fw0K8RX8CQ/HbtBbFQjrzdLW1P7E+8AV4uCLHlyhjiA9Y5DrEFRTvuzf73iZRAVFiRQrMXZ/UOBL3bYG/d+UdYvR38+UCU2UsDa75h3tAE6WQom3MbEcH+9BDLw/XZVZCb/h5jcdbfIwz0goq6yFTEqJLD4dGBIdRI1ct8oYy6zKMpuNuEFeJMHyPUSryjcgaJJ36QlRVIB0GXVjexa3a47CGdsZUNEpE2xWQdtLfbx1LTUSL6pvcXtpp7wPRUaZ5aRmCgHUwJSHO5/D3MNqWkqJXxlOUf1BROmg6cYPQj2RLxlEz/wBwrChvLWUt/wAfhUb6KSbCO8Pp0KzKlLnMNXlk6OQ6kHVhplg+mwgTsoWj/mdSOPF+cXHCZCJaBKSAnLoBuOPXieMbOuhWjzjDqZU6aJk0ZMtwlwoAZQL/ANTq7N7t8gSCEvq/vFvqcIlrLqSH0zCxb9e8LKzBClzLVYfhIv7wnI8h4NJUVjI6nuzb8QYlCdGD39usTzkkuNDzjUpBANyTCL2PZHV5khCk/CFDNbY2iSuJdNhlVYEag8+IMbz+guH2MDJqElBCizBwTyvfpGSs1hstQAYj9YyPNsVxtapqylakB2CczM3Hnv3jI6F+O6IvmVlsoKlt3J0a8HrQ50gPDZavwpYcYcYZRKmTQnjqeA3MQW22dD0A4ThkyapdsqUlgpj6ujnTnE1Rg580JClAWJYXYXi/ookhISLAc4QTZZFSzBAYgEHM/wAPINv7Qca2Q+RsQVHhacqYkienICDlyjbYm8dYrRFDBQCgdNwW6xdk2HxA9YBxKnC0nMO4gT48kGPI0zyfFfD7zETEWSSyk8NSW4A3hguYZY11a0Np/pJSekK6hAUklQNvl7amDw8snSl40GfGlbXkKRUJVbpC5c8BXp0IPveF5nlBa7aPeNLn2vrsY6qJWOcPohUypkoauCk8FDSK5T4mZTyZktRmBRSAk82ZtTd9OMPfCdf5c4Nqu3cFx+sNsX8JmZXJqEWSRnX/AHpYMBztfkYCaTaYsr00OvC+FIQkOBnIcmxc7h+A2h7KGRRcODry6cuUQyaEZAZZuPdx+sS/xey7HjEUvLGs4xGYkC51sBE9MtgMo9hCueQqaN4cZ8qeAg9GFONYmmS65pGVvQkH1KVd+2nziv0ePiYoqU4JO+g5dIqXiTE1z6lawDkScqOGUbjqbxzS1RGxBhZRaHikehVFQhnJDwBUVAy6/Y4wjpqzRwW3HSJaibYlN+DP9iNCmwtUTTGcvuPv6wFQXnJA1Csz9L+zCA1VKnYEnv8AesOsAyOpRsWyt9foIPIsYNmi7YzFZ5EwpUl5UwOBY/3BuT+xEQVHhiStcry28lSyVC3pBSSUvqBmSG4ZjyiauyzE5DtdJ4FoSU9cpIVKUDzYsQRcKT9YnxzGlE9ClUUtKAmShKEgaABvb94gOG5gWDHTcv8At2imeHPEqs48yZmlnVRABT1OhEejUqw5Owv2izXsS62iORJDDL6bAdLWECV6ZifUnUaEt3flBtBMGZSVBmPp6HRn9u0FzqYEce0ScQZAmHYimaCBZSfiHA8uUHLUG+kVnFKJSTmR6SN+XBhtaGGGVomp4KTYh94CYWvJJUYbLWq+vEWIgabhEtIf1Hob9hEtbUqQhakhyBYDlEtDU50pJBDh2MbQdlBxer8lSnul9PpFXxDFlrQsoDJBDvu50I4RdvH9BKmBRSohcsBRSLu/Hs8UOpp8spQFwrKQ19xbrHRxJNCTkwKuo0rWV50IzAKKVW1G3KMhqnAjMQgq9JCAGI4Et8oyLLkS1ZH473Ra5ILAKLPpFs8JJHr4uA55bRT6BDzHJezCH+C+rMMxSAoG1n2/SOKJ2cnVFwrJeZBSFEEhsw1D2cPZ4S4lJUjIrOVFLasSzMdB3g2XVP8AreI5kwLt+HfnDN2QSJEksPUB1G2/eNTAn/TxMmTwjeTjBoxXMR8PiYXQchdydX42MIpFIgzzJMucCA+Y5crbaaPwi8VMzKLBzwdo5pqd7qhKV6GydFZqvCctaAkpLDRiRrzGphBiPg5aAfIBVyJ+d49SEvtEc5MUjcSfZ4XXUcyUoBaShWo7biLv4Zx4TQEr+NHz5xD/ANQqPMhCyQClbObWUGb3aKYhSpSgoOFDf72iupx/oOmewCblOZHcR1NUFB/lwik4X4uQ3810kcA4PSLBKxRE2TnQSU+x7xPa7G7DMODLUpmHWEHi7GFqVkQph+Jt32hj52VO5OvL/MUetqiqao8SYl2ysV5ITItDHCUBKnblAtJ6126mLBheGEuVlhyiqQZSFVVUMeR06wHLKiqwUf7Q/wAmhpiODrC8qQVPo0cUODTkLSteaWHdhv1gYrybMeYB4WE2XmqAUqJs1jl2caPEk3wepBJRNDDTMkv7gt8oa4ZjiCQhbJUdL2MMayekqSkm0NSapksmmUyf4fqwpKmSpGvpVfuDEK8BnTVFaiUngALNxJj0Mz0p5ngIwTSdgPnGjCK2hvkkzzNHh8Sh60nIfiZg1tQ0WmXNWhCUy5jJADFhe1iTDatMo+lakE8CwjzHEMXnUdSuSfXJBdIOuVV7Hlf2hqkxckWuYqqTNTM87ME6pVcFJ1AFgOsMZvi0pB/lqPcQmkVfmJBBcEW/YxHMlmJtWUSXksmHYuiqQTdBSWIURvwMC1NGZSvMla/i4EfvFboaxUtZKRY6g6Fob/8AeidUj3MK4M1V0OZdamYkMdbN+8TBWVhwiroUQTNRp+IcOY5w4o65MxKVJLjWFoAwmUyFvmSPUGJ3PWKxiGEJkmWE+pJsCbkAXZ+m+sPZs6zcYVYyRlKvy3bjBUmno1WB1k+WFMVNYbRuAZYSoOWcxuNj/TBRpFS1BnI/SCUzPLmBZcjQjroY3jOOIkaepY0EKz4xRMQVLltM2bSG+L0M+RvstVPMUv0pBc78odSKXKz7QB4UqkzpCFixa8PQjnAUSTZCH7RsqtpEoTxMRVQtaGoFg1EColSksNoLURHMosBEFSpoC0jMkVOjEreA1zbxqc5SQlRSTuNoKZqFnjyhEykmJCQVqYJ6vrHkUzC6uUHKFLQNd7ct49VxGomAhMxYUwtZveBP4qGXI468DfEpKzzenk+Z8Gu6TYjqIt2BAy5YlpIUsl1DZLwdW0cuZcpAPEWPuIBwyXLp1MgEk6klzAnyKSCuJxHk4EJuoO0edVU1lqHAmLrXVqGLRVUUgVNKj8IuYTjXsLvwaM0ypaW+NV+gi4YZiBCQFAhRGnGFeDUcmbmmLUM+yToBEmI0qUkLM1lDRj+8Pl4A1Za6dJIC9FbR3MCVAhTvwJhJQeKJYR6y5FngbFvFiG/lB1bRmrFSZBjmHKKhkDX1/WLJgdNMEoZ1ZjxOsUmV4inMXAcwZh/iidLYLDphkmkGi8mbl0ipeI/Fi0qMqTY7q/aLHhdbLnocKvuIV13hgJUVou5dj+8FAPPaunmTDnUolXEm8cTjNUB5hzFIYE6twJiyV1KqVmzJIB04QkqZo3hoyYJKzMIxRUr0m6CdOEWuVNzNuDeKKpQOkW/CgciQdhG5Uouw8btUGTpQAsIXy6nOooQpIbUkgNDTIVfq8UrF8AmiaopTmCi9oVU9DNtHqGDYQ8vKSFA6sXeMqcB8sPIGXl+E8ehjz/C8InygV+aqVySoj3a0NsO8W1IOQL81Is6x+oibh4QP6WSXNzWNiNRwgTE5RIV/bA86uKyFEBJ5R2MQyjj1hVEcp3mrVe42aMiwVmNoKrIFg0ZFN+gCHFJ5WtSlakwvQIyMh/Avk9E/6a1H8pQ4GLquaYyMib7YGdonGIqmcYyMgMBoTY1N9QjIyMYhVKgaepo3GQoUVWtzKWVk67coAqalKLkl4yMiqVlOhNUYvMUTksIgp6pSlMrWMjICS2BthCqhyE8bRuoBsgd4yMgJbCjhdHZ94HNJxL94yMiiYGth0ihAGkRrpgFAcYyMhE9j1o7qEhFheF9XVkEBtY1GRobYJdE8iqmSyFyy3HnHoGAYimoQ5JBFiOcbjIyYs0G1MgEMplDgYpfiDwylQKpRbfKdIyMh06Isr2GUIMwf06iLXmbTeMjIXlbcynGkohtO5A2jmZODxkZE5dDpbEfiyoXkQE6KLEwJg1OQm8ZGQ16AlscS0vCTEax1lCXYWJ5xkZDQQJHMqntGoyMjDH//2Q=="/>
          <p:cNvSpPr>
            <a:spLocks noChangeAspect="1" noChangeArrowheads="1"/>
          </p:cNvSpPr>
          <p:nvPr/>
        </p:nvSpPr>
        <p:spPr bwMode="auto">
          <a:xfrm>
            <a:off x="169863" y="390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endParaRPr lang="en-US" altLang="en-US"/>
          </a:p>
        </p:txBody>
      </p:sp>
      <p:sp>
        <p:nvSpPr>
          <p:cNvPr id="13322" name="AutoShape 18" descr="data:image/jpeg;base64,/9j/4AAQSkZJRgABAQAAAQABAAD/2wCEAAkGBhASERUUExQVFRUVFxwYGBgYFxgWHBgYGBgaFhcYIBgYHCYeGCAkGhcXHy8gIycpLiwsFx40NTAqNScrLCkBCQoKDgwOGg8PGiwlHyQsMCk1LCksLCovNCwvLCksLCwvLCwsLCwsLCwsLCwsLC8sLC8sKiwsLCwsKSwsLCwsLP/AABEIAJUAwQMBIgACEQEDEQH/xAAcAAACAgMBAQAAAAAAAAAAAAAABgUHAQMEAgj/xAA+EAABAgQEAwYEBAMIAwEAAAABAhEAAwQhBRIxQQZRYRMiMnGBkUKhscEHI1JiFPDxJDNygpLC0eE0stIW/8QAGQEAAgMBAAAAAAAAAAAAAAAAAAMBAgQF/8QAKREAAgIBAwMDBAMBAAAAAAAAAAECAxESITEEIkETUWEycZGhQsHhgf/aAAwDAQACEQMRAD8Au2CCCAAggggAIIIIgAgjwuekakR4FZL/AFCKucV5LaX7G5SgA5sBELX4sV92USOa9NNh06xuxxY7ME3QFd5r+T9HiPlzpZDpLuLNuYydRa86FsaqK1jU9ztxHGDLpZkw+JCfmSEg+5iM4Qr1MELJIU+pJOZ+sYr6UzpUyW7FaSAfMN9W9oQOCMXqpVRMpqpRcqyoP6Vp2HQt7+cJ9WTal7DlXHDj7l1QRooKjPLSrdr+YsY3x0k8rKOc1h4CCCCLEBBBBAAQQQQAEEEEAGIIzBABiCCCADMEEEABBBCrxHx4mlndl2KpigAXCk7i1tbbjqIrKSisstGLk8Iao5KirsQm+zwv4dxxLnJaYDJJ3Lt7Fj6h4g+LeOptJMSiTKTUOjPmSlRSxLBsiiTcF3aM07srsNEaWn3IbahSUoKlEBKQ5csLc4UEVdXWVKFJlKTSoV8SjJEwD4mAKlX0BAHnsqVnHVVVLl9vLTJQjv5MigCR8Xf1+gjZN/E1KJt5zpa5SCQw1SOvUCOdZKSliMcmyMVpy2M1dxYqVNXJnldvBlSe+g6OGbSxMRNHxOlC1GWFLlKPeSLqln9QAJe+3SK84lxr+PqiqXnCdBmUSpQ9NB+2HThOjEuTkyLS97pIc+e8FkXFKUnuXrak9KWw+SsblGXnKwk6sXF+bagHrCzjtLTT53bCYELIILP4k/3cywvaxHQHaOv+BmSzdGVw9yNPJo1mtDt2gD7BcsfW8L1scqo8jNwtxGjLLRNUAuZYDbOLEP11ENkVPVKE1YlTVKSNlFtdQxZj9dIf8ErVBCJaiFMAArRwLB9njf0t+VpZh6qjD1RJmCNNZVolIUtZZKQ536aQn4xxetThHcHS59T15CNdl0a+TLVTKzgdoiKziSUh0p7ytBsCd77t0iAk8Tz8iUOykp71hmvdJIOljHHLkKSe6QRyNvZ/p9IzWdV4iaa+k8zHLDcYTMDFkq5PY+USEIrpG+X+do7abH1ShrmGyS/yO0Wr6nxIrZ0vmH4G2CPMpbpBZnALas/UR6jaYQggggAIxGYxABmCCNdRUJQkqUWADmIbJSycmMYqmRLKjr8I5mKi4yra2akhKyoElwQCzl7Eju+jQwY/WrqJhUSW+FI2H1iJIKdSbahnjk29Q5S24OvV0yjDD5FjCMPrD41BKf0rClOebRxV06XLm9mZiUTGHhmKALlmcM2xvzhsrsblS0FRGYtZi45XPwmK5xLh6omzc+vad4vbK9gD7RFWJSzLYi3tjiO5JVWPVkl0pmAghi5zL/16xpw6dOqloTOXmSDYFnc+d47cP4FWsgTZisp1KUuRbYnq20S+H8MUshVqkBYBHfKUqv0LQycq8dvJSEZ/y4JuR/D0cvMVIQm3eZr8rB3h/wAHpZRlpW4WpYBB5A3GUHTzit6XD+zUlfbIWhJcjuq2IDByxdvaH7BcQAWpBbxMP9INuQLxj2TNFmXHY6saklaQU3Wm7c07xBCmSoOLeg15aWhrYa3v9OUQOJ0RlErF0K1SNutopYmu4mia+liji+E9ikzHVMdRKlKN0g2FtG2+cZw7iKZKLAZgQ7EE+xETVUsZSFMQoEEbEEN6vpCVMwBQzy6ZblFuzK2LcwouzhrFwbsUxMHlDJrD2HRXGKZ8komqEu4KbuS3n/TSCTxJThpUplEpc9NAxtrFR1lNNl2mSlyz+5BD/wCbQ+hgw+dMSruKIfViztDpRk92xEZRW2C4Vp7VWZXiAyhQYKA5dY3Z1pDNm87etoUcDx2dNIdgkarIv1uGHqY7MQ49pJRyhRnLBbLK77Dm4sIzqM2/OTRqgl8EzWzGuyy+gCSo/L7tGumVMLvKGlsyiC/UIez9Y5sIxefUd4yhKQdApTK9QwaOvE8YkU4BnEpfSxHsdD5B40QyKk0OHDdeDLTLIZYS6g5KX3CSq7dDE1FT4bx6jtAZacoG5TdT2sBtzMWPg2PSalJMsl0+IEM3/IsbiOnRZlaXycu+vS9S4JGCAwRpMwRiMxiADMKXEOJy5swye1CCg3SqznnzIhthN4w4DlVJM0OJn6hY20hN0HOOEOqmoyyyHqsLWkOwUOabxyCbsbnl/UQu1VbV0Ksq86gNFpUUq994dcEr5dRJGVTzbFRWlLkKD3CQAoEWcco5FlbhydSFurgQa/8AtM5pSPypZZS2cKWNbjVtAN7mHDD6WRSyFKUczM795alKZkgNqSzDpE/RYdTsQmUhDn8xCQ19lAD5GEvjThetXMQJeTsUnMCSc2Zt0tsOt9YTJa2k+CVL8mkY/VyiXpJhlkkghDqSCXZviHzjxiFV/EoebTrTpdUtQboQpJYeRjZh9fUySJdVLURtPSlRH+YJBbz058488S1P5YAJIJuN+lmFnhu3C/Rfxk5V8PUS0BQCATqLWPLQXhrkSCKieVaAoUk/4kD7j5xWM2XUS3nIdklik3B5gj19Is/DMZTOlyZ4DCYhljcKTt/7CCUfnKKasvjA2UFcmchwzixbYs/zjE2akgpVv3dIhMJnGWbsArun0UQhvO0TM0nLe1vu/wBoM5FNYYsTZLKVLUnug2J5WaFibWpl4nKIH9/LVKtqMpzJP1Bh3xlI7UHVx8xp8jCZTECagq8WZSQwchT3AI0diH5QtJQbNOpyimS1bInFzKmFB/RMHaSz5jUeYPpCfW43LkTQauhQlQsJsqwPUKSwPkYsGnnomgkFJvpoQdwU83jzV4YFApYKBsRsfMG0Xi8comUc8MryauRVF5dUXfupn6DceFk6/qBjqq8YqqFI7aTKUi35iRYnYEoIbo4jZj/4aIPep/yl8vhPpt6Qmrx2qpVLp5pJA7q5agFJIN2YuNOUPjBT+nf44ZnnJw+r8+BkV+I7+EpT1CT93iQofxFSRlndnNS+hSR8mI+UVqsSFHuJWPYt06xtk0ujE+nWH+hDxkz+rItuaimqM38JOCVmxdBdHMDQeXKJ3hSnVSz0q7R0LGVQNgw0I9fvC1w9gUuQhJT4jqo7kgbesMszXS6QOjfy4jJGzTLMTY6tUcSLGBeCF/DpipctIc2DdImqWpCwW2LGOpVerPucmypw+xuggjEaBJmMKEZhX4l4pMpfZyiHA7x5E6D2+0LssUFljK63ZLSjdxBw8ickukQgppV00x83YykBxNKgU/4cp8b8hy21joqOIlZipbqfXMokezt6RF1dYuqJT2efbyHRmA8o51tvqLj9nQrpdb5HagxQTpfaJCrOLhlp9NFJIYjk8SaJ+cAKAD2bMC4/50MV7Q4/Np1mUtOWYlAypLd9AsHGxAtHavHwoupJSelwIx7pjmk+BtRTALb/AKuIgeNjLl00yasOEKQNL95QSrqbEn0jqoMTGYKzO/rpp/PWIPHMSRVAoVMTkziwKVFRSSGCRp68tIFBZJ3YlYyuoEsiUshK7skBjbV2eJ3gCnmGnOeZmSmYSA/NIJ6i5PvHmRRABSVE5A5S9rcgW5HX9sTnD0jsQxDJUbDkR/PyhsrItaSNDTySMmeoTEo0Skj1+L62hkxOcEofkLAB9xsIV5iVCbn1Ga21tSeoDNDWVuB5fVopHfKKz2aIrG7iWrS5ADfJvSFyTI/taidGzgAXJIKDfQCz+aonOJq5Mqn7SYWTLUCok7XHqTCxgeMJq19tKXkQypd/E7u5F28uUUs41eBkGtOPJCcSUk9E0zJCSFEuQN/aOal4+rJJaZKUQNiD5G/2aHVElZWQFS1kM5BIZyzEMWPW0SNPQyVnKpAzMSyr5gNxzH8tFY3YWGshpfKYsYZ+JNNMYLzSj17wf1uPOOPEOEJFZPM9UwlK2AyNcjQvyYiOji7hWgAcJUJh0ShL5jy5Dq+kRuBLCVSk2KU6B7aF7nqdYdq/lB4IznaaNx/DYJV3JZWnqQVWP6Xj3OwSTIsQELswykF9tobafFJoSlCJaFg2BXMyBOltCpXOJSXRzFpAmqDg+FHdS3IKcqJHNx5QuV03swjGK4RXqOI53b9mpCUkkZQrMlTNrocz6ba+sN2FTM6gFkZnc+Q2+0JXFfC1VSzVVCZq5qC6QokqUhKlAkK3NnDg+0TvBuKylSsyCQod1Tqu+7vcCzj7RMo8SjwWVjeUx+Wv2Fz1JiTwQdwnmT8rQqyK5T5XBBPPS1gGhxoZeVCR0jf0ay3IwdS8JROl4IIxHRMJprkqMtYSopUUllJAJBaxANieQj5srsYmhasyllbnMSSGL3cc3j6ZUl4rbi38KJM6YqdLWpDl1JDM51If3hVkU92Oqk1sipJmOT3uqw2IBETeBfiFUIPZplIJOhSkj3F3huwD8PKSQsrIM5XwmaLJ8kbnqq/IbxMzqVAOne5BLfS/uwjnWWwksJf0dCFc/LKpVwjPC+2mT2mLLknYm/iOmvOPX8JWzLS5k2Y3xIHZotu7Or0EWTiOITacFZlylygLoJyzPMG4PkQPONZ4jlTJYVLlsV3Fw1+bb9IW7pJZZdVxzhCXheA4o6VLVmlpUCsFSRZ9CXBYxPyuIacqMtKkoUmxScqfmLG8ctRiNXNXnQqWiUgtlIcq2ULB29fSFbGsOlVCiuQWWD3k7j21HWISVn1bfb+ycuv6SwqeekKIPId5wQH8tDENxcrEJeWbTETJaCF5AkFSVJ0P7x0vryiv6fG66lUwUWG2o9tIa8B48lzGC/y1Gx74Yn/Crw+hPlA6Z1vUt0SroWLS9mTOBY+mdR51H81AeYnfOpa8qSNg925CJ7jDjZNHSS1pyzJk1OWWAQQDl8ZbYctzCbjmFqWFGSpu0Dqy7toXHnChR8PJzEKmpSU7lYt/lNxFqlBtyz/wXapbR/ZsVi1XPQiXOmzJktL5Ukv6/uI6+kcmAY1MoalyCpAUO0Q/iTq45Frgx4n4uoHJJYjTMEkknmOXtEueEZuUGYSqcshpaWJANypbaW22e52jW2ksT4fgzpNvt5RauHYrTVKUTaYoB2V4SHsyk7gnUHWDjPi+XSUwMxhNVZKAQS4+MbtqPWKcR29ItkTDLKtWIIIHuCQfaOOsw6Yo9opZWD8RLn3+0ZY9NHVvLYbK2WONxhwvGplXMmKW4SEsGLl1KdybPoNPaJTDjkXL2D/J2iI4dw/skEnVRf20+sSMwXHn9zEWY1NR4LQzpTlyMuN8SChCM6FLQslNi1wBsejxzYT+KiAMqwVJeyu7mbYFyHbnGOK5P8XhqxlZcnLMFyXCXC2B/aSW6RV0ygYOkl9+XWLU0Qshl8lLLJQljwfQWG8T0lSAkTASsHuLAe21u6fSI6qwfsxmki5U7Bu/sxLWLXEU3glbUU81K0gqvdN+8NGt9YdMB4srZK80zvDUIKhY6gm3zJikun0y52GQtyuNyxOHOFqgzBNnnK3hlguB5n4j1h8QGEK/A/EM+qC1TQlg2UpSUpH7QT4/OGqOrUoqPatjm2Z1dwQQQQ0WYmzQlJUbABzEPWcQSSgmWe0PJJu25APiPQRLzkZgRzDe8IWJcGzqcmZTkrR8Us62u4O5hFzsSzD/AEdUq2+8VZmIVtPOVNlATJKy60FRzJTcnKFeE3Js7x6xf8QFo/8AGpJq0ksJihlzF7sm6vdo76ZcpYWlKVpyly+xNyGNwHf7RA4iVSz2baqdKj4bjQvYN7G0cqLfDOm/hnKifVVmYz/yZQ1QgHMsl+6Vm6dGs0SEj8qUe6EpQGQkbOGSL/ckx6o6tCk99WYZsr6BwNPd+kSClywlKAnOtRzJZgzaqcuHcNC7Mt4fAyCWNuRWRR1UlDdrLU9zLV3gCbliLiFGsrAmc6SZa08nI635eYiwcexJQTkSCZiiwAOYh/IBzdhaOOn/AA+yJzTO9NNyBol9urc/aNULIxWZGecG3hGzB59HWykpmKQJ+hT4XOxSTZXl8og+JeCaeSSe2Qj9qyxP3+0aMV4cUg6Xf6RDzsMmqJKiVE6lTk+5i9a3zGWEUnLKxKOTpwviebSgy0LTNQdAxt5H7aaxI09NWYioJJUmW9yQABsXIFx0vHVwjwrJsucQ5NhuQ9mh6E0hIRK7iBvZ29bDz1illkFLtW/uMrrk49z29jgwfhSmobp/NmtdagCz2YBmST6mCrqVS12AdZcJZySdHUSW/wCvbZMrcndlABnzKLsH1JOrkbal48S6YoSVlw+qvjL6NyfkD5wiTct2PWI7I48ew6mmS3mg5mvlOVjo5O5ff6xF4LwSJc1lTTMQUuzZbuGJZ3aJLEZGmbuls1zZA2UQzKPK+scvA2Azpc5S5mdlgZCrUgKzAnXUcovFvS1kXLDkng56+SqXPUhhkCQpB37zu59PnGmamJTidITPuzkMBu38mOFEkkOxtvEPYMZZJ4aolCgfiBTfqGaEbDaFU2fLkpspasrkO2xU3SHaQDlIdhz5KbX3aIT8Pcq6xQPiQla3DM/h/wBxZukNoemEmIsWZpDJScFS5SmzrmFjcnKPDayba3hw4d/DellspaO0Vq6yVX8jaOWUAZieQBPkWSP9xixJaGEN6TubbKdV2pJGJElKQAkAAbCNkEEdEwBGYxGYAMxgiCCAgh8YwBE3vpAEwCx0B6HmIrzHcMzBUspKVpDmWdW5pOik9RFtxH4tg8qoSyxcXSoWKTzB+0ZrqFPdcmmq9w2fBQa5EzIEpbMhRZ7ZgdPX/iCfic6WHYhaLjRtCD6RL8W4XPo5xz3lq0KQSH580mIGZUy5osoP7/e0ZnB8SRrUlzFk7hvFzgLSlBuHt3kq0Ltp6bQ1YdjEpaWy5VnUKUl1fufRv6NFUqlmQTMS7fENlJ5PzG0SqKQzZYUgK3UhSXs7WPPyhEunWe0urdtx9rMESoEka+noOQiHqMBSxt0brtEJhPFM6nW05OZNgS17aaDb+RFgYXUyJyO0C0qS2gIcPzbQn5QmUJ17MupRlwVaMYHalCj3knKHDAtbut7ddoYaTEFrGUktu2p6jZPnGvijh1NQsmUAMvxDdQ2B6bnbSOHD8MrpZZSQpt8w2vcPr1EWbhJZT3LLWnhjQkS0NmCXDFI+FPUncxqxDFZcoZ1v+0q1PRKdvrzaIqsxtMpsyXma5BqOr3bzPpEfR4NPqpwVM1OnJIJYAD7xeMNtUtkVnZh6Y8kVj82pqzZwjZO3mW1McVPU4jTpAQqZkGiXJA8v0+kXJh/DEqWhyMxG3Xlyjuq8CQoGwYAgMIs+pWMRjt8ilU85k9ymEY5KmLT2snJOUWz8/QW9miVTNISFA2+RPlvG/izhJf8AEhMpClKZOVtAzuSdti/WIWtwSr7RMtZJfYd0ew26mL+n6iUuPuR6mh45GDCsRlI/vPzAD3kpuTyHK+nrEgviCVKA7ClEolxYuVbbAW1HvHikwxKJeUMCAHItcX189PeIdBUZuSn7yjYr2T0BOv8ASKQepOMS0o6cSkOOCTlLKAtu1Xs/NQOnkItVMJPBXBiJCu2U6ppHiN28n0h3jf09Ppp58mK+31GseAgggjSZwggggAzBBBAARgwQQARGNYIicGUAYr/GPwzlqcpDHpaLWIjVMkgxVxTLKTRQdbwJVJcJ76TsYmuGZdRKCZJpls4BUWUA5YqtcxbEygB2j3T0YSdIU6lyMVr8iXivBaFvaEPFuEp8glUoqT5Fn9NIvhUkGI6swlKtovKCZWM2igf/ANZV06kiakLSNmA08rPDbgmNyqmWFIIKh4h4VJfYj7xI8X8AzZiwZSEkEMSSAE9W39IUEcMVdHMVMyy/CUtdTgs/JowWdMnnSsM3VdQ1jLySKqeX2ubIFAHm31uPWHzB6aSpHaS9CANGII+E8mMV3QVyFG1lDVO4/wDoQxUPHFPKl9jKlTpqk3PdCRmJdncnW2m0Zpa9LrwPejOtDqlIHdI2B16tp7R5xDEpMkHtFhPIE3J6AXPpCicRxKrP5cpNO4y57lQDvqbAvu0RKvwkr1zHVOSoKPeUpyq+pc6/0h1fTya9jPO6KYx4RxZLXMqlEAykeAjUrJZKHffW2jGF6nzFSps03upRsG312tsNA0Oc/g6XS0S5cmyiASo3zEEEvz0itKxU2pV2KApKEllfuO5PrDLa5vFa4IqsgszfJyYpjMypXkkuE6OLOIceCOHcjEiOnhvghKAHEPlBhoQNI1V1KCwjNZa5vLOyjQwEdUeEJaPcaBAQQQQAEEEEABGYIIACMQQQAEYjMEAHloBGYIggIGjMESSapkoGIPFcLlrBcRmCIZKE6q4CkLXmStSFcxDhgPB8inR+tSjmUogAks22loIIoorOSzk8YJuXSoToBG1ozBDChy18oKSQYXqHAJKVkgXeCCIZKGGRTpGkdATBBAQZjMEESAQQQQAEEEEQB//Z"/>
          <p:cNvSpPr>
            <a:spLocks noChangeAspect="1" noChangeArrowheads="1"/>
          </p:cNvSpPr>
          <p:nvPr/>
        </p:nvSpPr>
        <p:spPr bwMode="auto">
          <a:xfrm>
            <a:off x="627063" y="847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endParaRPr lang="en-US" altLang="en-US"/>
          </a:p>
        </p:txBody>
      </p:sp>
      <p:sp>
        <p:nvSpPr>
          <p:cNvPr id="13323" name="AutoShape 40" descr="data:image/jpeg;base64,/9j/4AAQSkZJRgABAQAAAQABAAD/2wCEAAkGBxQTEhUUExQWFhUXGRwXGBgYGB4fHxwcGBwXHBgaHR8cISgkHR0lHBoXITEhJykrLi4uFx8zODMsNygtLisBCgoKDg0OGhAQGzcmICQsLCwsLDQvMCwsLCwsLCwsLCwsLC0sLCwsLCwsLCwsLCwsLCwsLCwsLCwsLCwsLCwsLP/AABEIAJMBVwMBEQACEQEDEQH/xAAcAAABBQEBAQAAAAAAAAAAAAAFAAIDBAYHAQj/xABOEAABAgMEBAoFCQYFAwQDAAABAgMABBEFBhIhBzFBcRMiMlFhgZGhscFCUnKS0RQjM0NEU2KC0hZUk6KywhUXY4Pic/DxCCQ04WSjs//EABoBAAIDAQEAAAAAAAAAAAAAAAADAQIEBQb/xAA/EQABAwIBCAkFAAECBQQDAAABAAIDBBExBRIUIUFRkaETMkJSYXGBsdEVIsHh8PFioiMzQ4KSJHLC0iVTY//aAAwDAQACEQMRAD8A7jAhKBCUCEoEJQISgQlAhKBCUCEoEJQISgQlAhKBCHuW3LJ5UwyN7iR5wIVNy+Nnp1z0qN77f6oEKuu/1mjXPS/U4k+ECFUd0nWUn7Y2dwUfAQIVVzS5ZI+1V3NOHXuTAhQq0yWT9+s/7LnmmBCvS2k6zVhR4dSQADVbTia12JqnM9AinSMwuq57d6pL0w2UDQvODey528mLAg4K11MzpbslX2qntNuDxTEoVK3tJKFJV8gcbKEJxOzK0qKG+ZCUcUuLIBNKgCqddaRmnqeiIaBdxwCfFDnguJsBtWGY0wzKFYxMMzCEmqmnGSypSfwKBUK7+wxLJJLgPZbyN+OChzGWu13Ky6tZ2kKznWm3DOMNlaQrAt1AUmorhUK5EajGhJVtF8rPJoJ6VJ5uHb/VAhEWbWYVyXmlbnEnwMCFcBgQlAhKBCUCEoEJQISgQlAhKBCUCEoEJQISgQlAhKBCUCEoEJQISgQlAhKBCpWla7EuKvvNNDncWlPiYELPP6TLMTqmkrOqjaVrPYlJiC4NFyVBIGKGvaUEE0YkZx3pUhLaT1rVXujK+up2YvHv7JZnjGLlQd0gWiv6OQZa5i7MYu0ISIzOyvTDAk+iUayMKm5eS2F/XSjXsMqV/WqM7suR7GlLNc3YFSWq0l/SWo7TmaaQ33iphD8tuPVZz+LJZrjsHNV12Q8s/OWhPL6OHKR/LCnZanOAA4/Kqa1+wBVXrnS6/pS87t47yj5wo5XqTtHBUNXLvT2bnSSdTCTvKj4mFOylUntqpqZTtVhN2pQfZmutAPjCzW1B7Z4qvTyd4qdFiSw1S7I/20/CKGqmOLzxKjpX7yrAk29XBo90fCF9I/eeKpnHepA0kakjsEVzjvRcpwEQoXtYEJQIVO1HA2045gCilJIFK1NMh1mg64dAx0kgYDj7bUyJrnvDRtWZZkQqZZk1kFDDYfcSAKOOqOZUNgBNadMdaaYthdMMXHNHgF38qSGGNsLf4rVLkmzrbQd6R8I4wleMHHivPZzt6YbLY+5b9xPwi3Ty948Sp6R29Vl3dlDrlmfcEMFZUDB54q3TSd4qm/cuSV9QB7KlDwMOblOqb2/ZWFTKNqiauWy39A7MME7W3SIc3LNQMbH0TBWSBW27OnmwOBtWaTTVwh4QdhMPblx/aYONvlXFcdoV9m27aaGU3Lv/APVZw96KRoZlyM9ZpHP4TBXN2hEZbSRPoNHrOS5TlKYfHaEqFeqsbG5Upndq3mCnCqiO1GJbSrJaphL8qdXzzSqe8jEPCNcc8cnUcD6prZGuwK09kXjlZr/48w070IWCRvGsdkMBBVrhFIlSlAhKBCUCEoEJQISgQlAhKBCUCEoEJQIQa370ykmB8pfQgnkorVavZQmqj1CAm2soWMn9Ic29lJSgbT97NkjsaTxu0jdHOnypTxar3Ph84LM+qjbtusxbFqPqynLUcBVqaYo1XoAQCtXbGH6nUy/8mPVvPzqCRpUj+o1CmLKY5TciVbeEmlYQenj4lH3YyvqZj/zJvRus8rDmlOkees/h/flGbJmUhRRwrCleoymgTvoSSek03RinY4jOzTbedv8AeqS9pxsfVFoypSqzVpMt/SOto9pYHiYayCR/VaT6KwY52AQt++UknW+k+yFHwEaW5NqXdhNFNKdiHv6RJQauEVuTTxIh7cjVBxsPVMFHIVTc0ms+iy4d5SPjDhkOXa4c1cULtpVBzSer0ZdI3uE+CRDxkJu1/L9q4oRtcqy9I00rkNND8qlecMGRoG9Zx5D8K2hRjEphvhaSuS37rJ86xP06iGJ/3KdGgG3mn/4tbCxUIdA5wyPNMRo+TWnWR/5ftR0dMNvNNxWyr7/sSPhE2yYN3NH/AKYbk4C2v9bL2f8AsxH/AOM8OaP/AE3gm8FbJ+/95I84nOyZ4IvTeCXya2ed/wB9Pxgz8meHAozqbwT+Bto7XfeR8YrnZM8OBRel8FesRu0lTLLc0XA0pWJQOGh4PjgVT0gb4q80bY3vgtnWtt26tq2ZPjhfOMzZrQadmZszr81KocIK1JxJQVAhJCaajXkiNQbT9A2GYjAG17Kax0ckjg87VbN6rUTymj1sH4QjQKB2Dv8AcsWjwHbzTFX+nk8ptH5m1DzESMk0rsHHiPhTokRwPNOb0lzHpNNHdiHmYg5Eh2OPJQaFm9Wm9J6vSlgdzlPFJhRyENj+X7VTQjY7knKv60umL5Q37JQoeAPfAMkyMwzTxHyFGiOG4qwq8YWKszqAfVcCkdpUFjspCxRFptJEfTX7ZpVeht1m/n4UE9eSZaSFuJQtsmgU06BU+02ojZ6gi8dFDIc1pIO4j8EflWbAxxsMfEfPyoGb5cIKJS4tzYhbaXCehK28ChvwmLuyZm4kAbwSOINxzCuKQ3sOXxrRiTtqZXLvuplH08CDjBUlSUkJxcZLlFgUNTTZCHUdO2RrXyj7sNVifIg2Vhk8nX+LH3/CZaKVBLCZuzUY3wCyppaQFGlaYhmg0odZgiGtzoJzZvWBB1em1D6WSH7g/VxRq7s3bDCjhmEpaI4rT6i/h3KIBy9qkafrMbG21uO+1lTTGgWx5Iw9P2kvlWgU9DTDae9WI+EZ3Zcf2Wc/8KhrjsCq8HOggi05qvTgI7MMVGXJdrRzVdOduV1q07SQOLP4z/qy7Z/ow0izcuOv9zOasK47QrMtfu0mfppViZTXlMrLa6ZZ4V1BOvIEV6I3RZYp39bUnNrIzjqWjsXSRIPqDZdLDxoOCfHBqqcgATxSa8xMdNj2vGc03C1BwIuFr4spSgQlAhKBCUCFzW+N+XnHVydm4caDhfmVCqWj6iB6Tg27BSmvVkq62Ombd2OwJMszYxrWTlrMYk0rmHVlbnKcfcOJZJ10rz8wzOWuPNTVU9a8MG3AD8rmvlkmdbkhlp20pag3VwuK1SzBosD/AFnc8GsVCaU5zDoaZrRnarDtuw/7W7fXFXZEAL7N5w9BtVB1oS4PDzLUpXMtSwq4faWaqJjQ1xmP/DYX+Lur6DBMBz+q3O8ThwQaYvLJpI4OVU+oenMrKj2GvlGttDUu60maNzRb4TRBIcXW8lF+2s65xGQlHMlpuvjWLfTKVn3Sa/M/4U6LE3W7mU1Vj2nM5uB3CdfCLwjsJGXVEipoYOra/gLlT0kDMLJrd0EAkPTsq2oawFhRHeIk5RcRdkTiPK3yg1B7LCVorN0dyy0hfyhbiTtRhAO7XHPlyzM1xbmAHxv+kh9Y8G2bZFWLiSTeakqV0rX8KCMrsq1T9QNvIf5SjVyuwXjkrZLR43yavMVBXdUxIkyhINWd7IDqh29NReWy2uKjgwPwNGncmJNFXSa3X9T+0dBO7WfdJekKTTyeEO5FPEiAZHqTjbijQ5Cqq9JkvsadPujzhoyHNtcOavoL94VR3Sen0ZYne5TwSYY3IR2v5ftWFCdruSgXpPXsl0jesnyEMGQ27X8v2raCO8q69Jj+xlob8R8xFxkSLa48lbQW71D/AJkzXqMe6r9cX+iU+88R8KdCj3lPTpKmdrbPYr9UR9Eg7x5fCNCZvKejSY/tZaO7EPMxU5Ei2OPJRoLd6P3ZvUqaLry0BAl2lKyVkcVCK11UCD2mM89C2nAY03zyOX+V1Ml04hL332IDYOkLgWUtuMlZTXjJVStSTmKdPPGmqyR00he11r7LLlzUme8uBxRdvSaxtZdG4pPmIxnIcuxw5pJoXb1bRpFlCKnhQebB/wDdIUcjVAOziq6HIvU3zs9zWQkn12q+AMBybVswHAqNGmH+VBMCTdqULkFq2JUjAT0YgqvcYuzSY+sHgeBvyt+VYdK3G6Fz13xrNnYh60tM17EkGNMdYcOmt4Ob+bprZv8AXxCtXWsyQZlXp+YlXXWkvJYCHFCqMhjVQUCjiUBQ82+CqmqpJW00bwHFpdcbd2+2pdOEfZnP1o5OaPrMU4tfClpiYa4WXcxgIQRm4ONrFChQBOrH6tYyx5Trc0NDbuYbOFtZGw6vUH03pxiYlOW8wGZS0cTSZmVf+Su8Hml1tPFWE0yIKFBaeapiGUshkkpbHMe3OF9hxF/XUUFwsHbtS0Nt3j+Tzi3ODQhDzPBhx91KW3FN1U2qiMaqYVuCpSK5CMUFJ0sAbckg3sAbgHUcbDEDamF1iue3ivQG5dEmV4lSzqVtBtALZAXjbIdKsWHg1BIASDlrIjuUlJnTGe2pw13OvCxFrWvca9azykFuYf7+Cvz2kiXT9Ghbn8o3Z590Yo8izO6xA5ritonnE2Qo6SXVH5uWTuxKUe4CNX0WNo+5/wCE3QmjFykTfmdOqUqPYXFTkqmH/U5hRosXe9lOxpIwnC/LLQeg5+6oDxijsi3F4ng/28Kpor62uWrse3mJkfMuAnak5KHUfGOXPSSwH7x67FlkiezrBWLSs1p9BQ6gKSefWOkHWDC4ZnwuzmGxUMe5hu0qvY16ZqyChDyjM2fXDiIJdZB1Z+kgc3ZTUfUUOUmVH2u1O5Hy+F04KkSajiuySE6282h1pQW2sBSVDUQY6a1KxAhKBCyWlG8hkLPddQaOqo017a9o3DErqgQsFYFmpl2ENDWBVZ2lRzUT1x4eqnM8pefTyXDleXuLigF/0Ba5RDjhbYUtXCLBpQgAozOr0o3ZMJa2VzRdwAsPf8J9KbBxAudixU9b6iSxIoLTRNOICXHOlSuUa80dmOkAHSVBu7xwHkMFsbCOtJrPIKaTuS4EhybcRLIPrmqj0AV19deiKSZTZfNgaXnwwUOqhgwXK1Vm2HLtJxMSpdI+tmTgTvAUK9iOuOZLVTSG0klvBus8vlZXyvcfudbwGv8AuKc/b7bQPCTqB/pyrY7MRxduUQ2kfJ1Ij5uP41flAhc7BvqVmLRvRLKOUu490vvKI92pEdGKgnA1vDf/AGtHutLIHjtW8gopa35tYpKy7aB/osVp1kGLvpKdmuZ5Pm7/AApMMY67uJV1EhbD/KU6kH1lhHcKHuhJlybDgAfS6pn0zP669Ro7mVmrzzaSecqUe+kByzA0WjafZGmMHVCnlLgsHIzRWqtPm28u2p7YW/K0o1iOw8T/AIVXVb+6ijejSWGtx49aR/bGY5bm2NHP5SjWv3BW2tHsmBmHFdJX8AIU7LFScCB6KprJVYbuNJD6mu9avjCzlSqPa5BVNVLvVxF15MCgl2+tNe8wo11SdeeVQzyd5TN2FLJ1S7I/20/CKGqnOLzxKgyvO0qwLPaH1TfuD4QvppO8eKrnu3r0STf3aPdHwiOlf3jxRnO3r35G392j3R8IOkfvPFGcd68Mg19037g+ET0snePFGe7es7bLQDc4ltKEFwsy9QAMnKCpprpwhjq0zyejLtds53DX+F6Ggfm0MjyiTV1pQJCfk7ZoKVKRU9JOsmMTq+oLi7PP4XCNRITe6abpyf7ujv8AjB9Qqe+UaRL3lXcuRJH6mm5Sh5wwZUqh2uQVhVS71TmNHcoocXhEHoVX+oGGsyxUDGx9FcVkgxQif0eNI5Lr+8NBY7EkGNcWWJHYtHG3umtrHHYONkKF0ildGpxtK/RC8TSz1HONX1AObd8RI8LOCbpFx9zdXFaV2TeFgTjTtS6zMpcIKsRwK4Pj12gkrNegxibJGcoxvZ1XNI3axfV7LdC5r4LtVr5K+xY7zTqW3XZF1p9kgY04HCFVIUM0iroNRl1RTPjlrmvYSBIC07DcfwT7FrLHYslJ23NTEtaS1PqBUlpa0JSkBYxJaIpTIBJGqlcIrWOk+nhilhaG7wDr1ar++9LDnODisg02VKCUglRIAAFSScgANpjpkgC5SVuryXWdUQp1TTLjMmwVoWqilLotDbaEiuJZDYFOciOTR1TdYjBcC91iMANRJO4a9Sc9u/cpbJwobaDNnoLqmwoLeWPnFADFwYNa51NKg0OqFVV3SOz5iGg4AYea5cutxzn6vDZ5oc/f6cQSjA02QaEBsgg7iYa3JNM4B1yfX9K4pIzrvdVv2+nfvE+4n4Q36TS93mraJFuU6dIMwRR1tl1O0KR/907oWcjwjWwkHzVdDZsJCll5+z31A4VST3ouNniA7Oag6hvir4qyEEX6Ru44/wBxUFkzB3huW7sC0HSSxMU4VIxJWnkuo9dPSMqjpHPHDqYWW6SLqnEbWncfwsMrG9ZuHsUZdbCklKgCkggg6iDrBjI0lpuMUoG2sKno0tI2faCrPWomWmAXJepyQvPEgb6HrCdqjHscn1WkRXOI1H5XYp5ekZc4rs8bk9eEwIXB9LN70zoY4FBMozMpKpgkUWoVBwJ1lAGLjbTuzyyzsJdC0/dY6kp7wbsGNkFBPyn5ajjFtRZm0IzyGQdSATVJFFUz1b44mrodGdqvrYT7Hx2LD2OjO3WPhae1ZBqdlygqqhYCkrTnQ7FD/vnjmwyyUsucBrGI/CzMe6J91hJCTfs5RQWkpKzT5ZhUsIR7IGXPnTp1R25ZIq0Bwde3Y1Ak+a3Oc2bXf/twVBy8ThWr5Iha17X1p4R07sqNp/CBGhtEzNHTGw7o1N/Z8U5lKXY8Bh+1Sdkpt4hU18pDdc1qbWqm5Jp5Q8PgiFoc2+64HNaNHext2s5WRezrHkiCppuZm6azk2gHmJNKdsY5amqBAeWs/wBx4a1ifJKNRIbzKvMWs01QNsyTRJpkS+vsbTn70IdTySa3Oe7/AGDmfwqGNzsSTy90RFqzC6kKmiOdEuhlI/M8VRn0eFuxvq4uPBtkvo2DdxJ9k0zeJWEkLOshc4pR/hsJpE9Hmi+HkwDm4ozbC/8A8fyVelGHK1baSn8SZbCfeeWCd+GEPey1nO/3XHBo/Ko4jaefwFfctLgRRawo6yXHWk06MqeEIEHSm7RbyDiqBmdh7FV2Lzyya43mU1z4rpcNfdy3CGOoZnWzWk+Yt+VYwPOAPCyidv7JJ+sUrchXmBF25Jqj2eYUiklOxVlaRZTmdP5R8YZ9GqPDj+lbQ5FA7pKlxyWnT7o84uMiTHFw5qwon71Tc0np9GWJ3uU8EmHDIR2v5ftWFCdruSjOlA7Jb/8Ab/wifoX/APTl+1Og/wCrl+0w6T1fuyf4h/TFvoTe/wAv2p0Ed5RnSc79wj3jFvobO+eCnQW70/8AzOX+7pr7Z+EV+ht7/JRoI7ye9ain7Nm5mmBRmGyADqwBgCle3rhjIGxVMcWIzTzuuxBEGUTm+PwpZLSamnzrCq01oUDU7cjSnaYzyZDN/sfxXFdQnslX2tJEqdaHU9ST4KhJyLOMCP70VDRSbwrCNIMmdanBvQfKsLOSKkbBxVdDlV6VvhJL1PpHt1T/AFCEPydUsxZw1qhppRsVty0WXU0beSo7ODdSD1Z07YUIZI3fc3iCqBjmnWOSE2g0+KJxrWhWRS/Lh1J262aU6xGqJ0XWsAd7XZp/3JrC3H2NvdDrsWqzKTymJhptuXmmy06UlXBmtcKqLAwDMgjZjrGyphknp+kjcS5huML+OsY+HkurRvxBNwVur8ygZkpxxa6oXKNMBRpVSkKewatp4QZxycnvMs8bWjWHlx8AQL+y3vsGlc/abl5YvhMjN/J3ZXgzjIVicxBSVKU3UITkK0rq1c/ZLpJs28rc4Ovq2C1rWOJ/rrI2ohuQCrUk26mQSyxMyqEAhRdaaUSVIUFguOYjhIUBrSMkwmSSM1Je+NxO4nYRbU39lZjXOb9mbb3QOZmrRk3/AJW9/wC4xAVdrjTQHUFDNGs01DPbG5ppqmPoYzmW2dU8Nqq6Rk4texVwzsu+yt5hvJPGmZbVl962RqWnM4hSo1xm6KaKQRyOx1Nd/wDE+B3cEjNexwa4+R/BQi9aeFVLoB4R1dA25ShW2s4UBzmcSoFJ3xroj0Ye46mjEbiNZt4Ea02D7c44DaNx8PBbK6FnS+F1CWUHgnC1whAUV4QCSa6szqGUcivmmzmuLj9wvbCyyTvfcEnEXQLSXYLLaEPNpS2oqwlKRQKqCa0G0ecbckVcr3GN5uLXvuTqOVziWnWueR310FrbiW4UPtMu1Ugqo3UmqFqGHL8JrQp1ajsjlZSpQ6J0jNRtr8QNfEb1lqYrtLhj7rrseUXJWYv5LqDTcy19LKuJdSdxBPYQk9UdXJE/Rz5hwd77Fro35r7b13WyJ9Mww08nkuoS4NygD5x6tdVZjS7bCpWy5hSK4nAGUkGlOF4pNdlE4uukCFzJppp1tyzXElKm20gH1kgJwuJ/NsjyJdJG4VjTcEnjuPouQS5pEw2/1lzqk1ZkxWmFWYzqULA8Rq6R0R6D/gV0VsfcLof8Odv9cLX2NeFt01llpYdUarYd+jWTrKFDkqPONe0GOTUUb2C0wzmjBw6w8xtH9dZJIXN6+sbxijD004+ytT9ZVhFQ6UqClLwmiglQ1I2VAqa0FKZojgbFIAz7nHDVYDdcb+QXQocmNI6aQ/bsQWw7SemCpqz225WXRkpwpxKNa0161dHfGypbHAA6oJe47MB/j+stFRlIQi0Yt7oyq701ixptB7H0oBT7laRiFfFaxhFvPXxXPGV5s6/5WctO707wvCrYYf2KCeKF68KlJBTVQjfHW0xZmB5bzt4A61MlaybWTY+SqN2w40g8MVymdODYlggnctRyi5pmSOHR2f4udfkEsxtcft+7xJ/CHPXmbBqmX4RQ1LmXFOnfhySDujS2hfazn2G5oDeespggdtdby1Kdq8douJAZSpKTq4JnLqIBhZoqJh/4h1+Lv2qmGFvW5lersC03gS6VgHXwrtB2E+UAq6GM2Zb0COmgbhyCqsXRJVhVMywPMlzGr3UiGOygALiN3Cw4lXNRquGlF5TR5j+0KHTwCwO1REZX5Yzex/uH4ukurLbOati40khVHJs1FOKFIB7M4V9VqXC7Y/dV0qUjU1EpXR9JkBQU6sHVVQHgkRmflipBtYD0/aWayXBWU6P5Iegs71nyhZyvU7xwVdLl3qVFxpIH6E9a1fGKnKtUe1yCrpUu9WkXTkx9nR11PiYUcoVJ7ZVdIl7ykF2ZT92a90RXTqjvnio6eTvJ4u9KfuzP8NPwiNMqO+eJUdNJ3jxXou/Kj7Mz/DT8IjTKjvniUdNJ3jxWbn7LC2JmXQAhJnWwKZBIcSzmB16o60VQWlkrtZDD62uvQQSEZPLjsKJi48lQDga0FK4lVPSaHXGH6pVXvncguHpUu9RLuBJH0Fjcs+dYuMr1Q2jgp0uXeqz2jiUOpTqdygfFMMblqoGIB9P2rCtk8FRmtGTfoTCk+0kHwKYczLj+0y/kf8pgrjtCpL0ZqpxJlCj7BHgTDhltvaYR6/pXFcNrUHdsOdlqgLUgA6wtSE76mg741tqqWfEX9AT+SmiWJ+xXkWlaiEcdBfbPrIS6k7ymvjCTDQOd9pzT55p5qmZATq1Hgo5a9TaSlLrLqAgmiUPKKUEgg4WnQpIyJFOmGvpZi05kgIO8Y+bhYpjo5C2wdcf20K0h5lag7KzJQpGYaADSidpSM21qPqgCsZy2RrcyZlwe11h69oDx1pVnAZr2+uP7UVJlbyHJZJDxqThaKFEGlC6muAJPG422hyyhojiEZbN1dlzcf9px9E+KnMn2AXHEehWhbs+dNQkSzb3p4XThVXY41hUk1G3IxiOjDEkt2atY8nXBWgZIeTYkeW0eqy82PkEy26BgXlwzFKCiq4uDNSFNmhpnkdcb2g1ULozrHZd7X3Ec0iWCQXikHkUCVaREwXmRhNTg2kChCesCnWI2CAGLo5Ne/wDKnMGZmuXQ7rT62JVDbctMOuZqUSjAnEo15a+oVpsjgVsTZZy90jWjDG5t5Bc+Zgc8kuAHFQ2hdebnlhc0tDKU5IQgYiATntArqzrs1ReKup6RubCC4nEnUrMnjiFmC6ne0bSxTRLjqVU5RIIrzkUHjC25amDrkCyqK199YXNrTkVy7y2lZKQqlR2gjeKGPRwytmjDxgV0WOD2gjau8yjuJCFeskHtAMeGe3NcRuK4bhYkKtbrOOWfT6zSx/KaQ2mdmzMd4j3VojZ4PitxojfK7IkydiCnqQtSR3AR7ld1e6V7HVNWXMtoBK0pDiQNZLZCqDpIBHXEE2F0LhdhTC30MfOBM2gKLDitTqQeOy5zkdtFA88cKpY2Fz/tvGesNx2OH9jqWCQBhOr7do3eIWwaW1OtFp9FFj6RpXKQrnG2nMoa45LhJSyB8Z1bDsI/sQshzonZzT5FYC1bhrafaQlWNp1wIByCk1qTUaskgmo5tkd6nyq2WNxIs4C/h/XXVo5RO8M2q3pPtjjpk26BtoAqA56cVO4JoevogyZBqMzsT/c11a6XX0YwCEXQt1qXxJcLqKmocaOrLUpCqpUOquZhlfSvmsW2PgfwRrC408Tn6xb1XQ7HvOw4SPlLavVxJLatxxGhO6kcCehlZr6M8bjksEkD29n8rQIUCKggjnEYCLais69gQhU1duUcJK2GyTrIFD3UjUytqGCzXlNbPI3Aqmi6DKRRpyYaHM26QOw1hpyjK7rhrvMK+kOOIB9EPVcYheNEwVK/120u+NKRo+q3bmuZYf6SWq+lXFi3hqTXLBtBPJmW1p9SimhT/boYBV0ZxYQd+p3upEsJxb+fdUJmy7QpnLSzm3jKUv8A/osw9k9HfruHoB7BXD4e8Ry9grUvNTaEALl5ofhZ4JKf5Uk98LdHTuddr2+ZzieZsqlsZOpw9bryz71qQui5N9tB5S1cI4onYKECCXJ7XNu2RpO4WAQ6nBGpwPAIlaF9Wm01DL6uf5sppvKozxZMkebFzR639kttK5xxHFA3dJ49GWJ3uU8ExtGQjtfy/acKHe7koV6T17JdI3uE/wBoi4yE3a/l+1bQR3lVe0lzB5LTI3hR/uENbkSHa48vhWFCzaSoFaRpvmaH5D+qL/Rqfx4/pW0KPxXg0jTfM17h+MH0an8eP6RoUfirLF6A5KThcKUvqcbcQE5ZpwBJSCTyeDB64DRZksbWi7QCD63x87rpQZjKZ0SpjSFOc7fuRb6PTePFc7Q41OnSTNU5DJPPhV+qFnItPfE8R8KuhR7ypGNJcwOW00odAUP7jEOyJCeq48vhQaJmwlWU6Q0LPzjC09Lbp/pIpCjkdzeq8HzH5VdDIwPJSG2JJ2nzqAv/APIlkn+ZvDTfWK6NVR9k2/0u/Buo6OVuzgflNmbRQ3TjY9gVJzLlR08EskU6zEshc/Zb/wB7Rb/yFigMJ/YHuopxxdApnE+TSo+TuNujoLjQAJHT3xeNreq/7f8AuDm8HKzQMHavUEcCrAE082ayrqzlREwhC0kdDhwLT3wv/wBPG7/mAeLSQeH3A8lX/htPW4fGsIfOXImHCC3Lhn1gXgoflFKgdZjRHlSFgs9+d/22/uSY2qY3F1/RF5S6U7wSWVTCGWhrDWIlROsqOVTSgpWlAIzSZTp84vDC4+NtXlirnKdm5rB+FZl9HLKSFF97EM8SSEmvODQkQl2WpDqDBZZtPfe4C9n5AuH5BNHGVBSpWYNMVUjNC+cjLVrBh0MzQNJiFgNTm/kLt0lUKxnRvx2FGrrIQWQeBQ04gltYSkCikGhp0HX1xza7ObKRnEg6xr2FefqmPjkLHFGiYxLMhdtWsGWyRhxEcXGpKUg7MWIg03AmNNPTmV1jh4C59LJscecVgk205MLwuFyZVXJiXqlr86qVI7stcdw0zIW5zLMHedrd6DD+wW7omsFxq8TigV4HHZico4EJcUpKMKDUDUAKgmpFc+mN1K2OGnuwkgXOtOiDWR6sF2thoJSlI1JASOoUjxrnZxJO1ccm5usbal5CkTAxYk8M42KU5KGCVAH2x3x2IaIEsNrHNB9S74WtkN83yB5rs+jGX4OypJNKfMpVSlOXxvOPTrqLP6X7SWTKyCFKQJpSy6pJoeDaAJQD+Imh6B0xmq5uhhc8bEuZ+YwuXFr4XSXKnhpfEWQcWRNWzz15vxbIwUGUGzjo5et7/wBuWeCoEn2ux906Qva28EpnQoOJyRMtZLTvpr7x0REuT3xkmnwOLTgf7+KHU7m648NxwW2suZxupUp1DyGWlOBaRQnGcKSoDIKCULFRrxHIUjmmMMjNmlpc61j4bvC5Hyt+RogHvkItZA7h2Y1MpfmX0JcW44RRQBwjWdeqte4Q/Kc74XMijNgBs1XXNrp3mTUfFXrS0fSrlSjE0fwmo7FeREIhyxUM633JDKyRuOtZud0aPp+idQ50EFJ8x3x0Y8txHrtI5/C0trWnEWQZdiT8qahDyOlskjrwV741iqpJ9RIPn+07pYZNoU0lfmdaObgX0OJr3ih74pJkqmfgLeX9ZVdSxO2I1L6Tl5Y5dJ58KyPEGMbsht7L+X+Ek0I2FFpbSRLK5aHUdQPgYyvyLOOqQUo0TxgUTl76yS/rgPaSoeIjM7JlU3s+yWaWUbEQlrdlnMkPtE82MV7DnCH0s7Osw8EsxPGIV9CwdRB3GsIIIxS7J0QhKBCUCExbKTrSDvAiQ4jAqblRGRaP1aPcHwi/Sv7x4qc929V12FLHMy7J/wBtPwhgqpxg88SrdK/eUxV3ZQ65Zn+Gn4RIrKgds8UdNJ3iojdaT/d2+yLafU98q3Tyd5eJurJj7O32fExP1Cp75RpEveSF1ZP93b7IjT6nvlGkSd5PTdiTH2Zr3a+MQa6oPbPFR08neTv2blP3Zn3BEabUd88UdNJ3ipmbGl08lhofkT8Io6pmdi88VUyPOJU6JNsam0DckfCKGR5xJ4qM471ME01RRVXsCEoEJq1gayBvNIkAnBFrqi/bssjlTDQPNjTXsrWHtpZ3YMPApgiecAUNmr7SSPrsXsJJ8qRoZkupd2beaYKWU7Fjr23xQ8thTKVpUyvGFKoKjKlKVyNI7GT8nuhDxIQQ4WsFvpInwuzrrWTs2tKi4w6y03MIS+Fu6sQASumYAJTwR/KYw9E10dpGklhtYY2OHO615WhY5zZbXvuWZnbUQamYtJ1z8EujD1YtUao4Hf8ASgA8XG/Jc9sZ7LLeaHJtmz280Si3V87y69ZpUd0PNNWP1OkAHgEzopji63kqto3wfcTwbYQw36rQw5dJ1+ENiydEw5z7uO861ZlMwG51nxR/Rld8lXypxPFGTVdp2q6tQ6SeaMOWKsAdC069vwkVk2rMHqtfei1iy2EtDE+7xGkDXU61bk6+bVHJo6cSvzn6mN1k/j1WSGPONzgMVz1dhLfmZeSaViUFBpZGdXXCVPKHOEpoCeZEenpHZ93kdbDwaNQ/J9V04Tf7t/tsX1hLMJbQlCRRKUhKRzBIoB2RtT1xzTw46xNyEygBSaON0VXDiNKgnZiSrL2TzQiphbLEWOS5WB7SChN3LSCW8CieCBwJUrlNn7l7mI1BWpQpt1+Xq4Luzh1sSBgf9TfPaMR7cyVlzcY+/iFVvFcJl8lbR4Jw7AOIT0jYekdkNpMrSRfa/wC4c1aKrczU7WEKsOz3JOTtEKpwgATVJyoUmhH8SuqOhLM2omhLcMef6XoaOQOpnvb/AH9dZy6l4W5bEHGiqprwiFFKxlq6R0ExqraN89i11vAi4XLnhdJgV0Gx74SjmXDkHmeAT/MAExwZ8nVDNeZw18sVgkppBs4LSNOBQqkgjnBqO6OcQQbFZyLYp0QoUExJtrBC0IUDrxJB8Yu2R7OqSFYOIwKEv3PklVqwkV9UkeBjU3KNS3tpoqZRtQ2a0dSiuSXEblV/qBjSzLNQ3Gx9PhMFZIMUOf0Yo9CYUPaQD4EUjQ3Lju0zmmCuO0IfMaM3hyHm1bwU/GHty3Ees0jmmCubtCpquBOozTgJ/C5TxpDhleldqN+CtpcRxTRZ1qtahMZeqsqHcTE9Nk+THN4WU59O7cvFW1arfKL4p6zdfFMApqB+FvQ/tHRU7sLcU9GkKcSc+DPQpHwIiDkemOF+KjQ4yrLWkuY9Jpo7gof3GFHIkOxx5fCqaFmwlTp0nObWEe8Yochs2PPBRoLd6na0n+tLdjnxTFHZC3P5ftVNDudyVpvSaztYcG4pPwhRyHLscOaqaF29eK0mtbGHOtQESMhybXhGgu3pDSa19w57wg+hyd8cEaC7emq0nN1yl106VgeUSMhv2vHBGgnemnSej93V/EH6Yn6G7v8AL9qdBPeUJ0oH92H8X/hF/oQ//Zy/anQf9XL9pn+Z6v3ZP8Q/pifoTe/y/anQR3lVmdJcweQ00nfVXmIYzIkI6zieSsKJm0oe9f2dJycSnoCE+YMaG5JpRsv6pgpIhsVdd8Z5WXDq6kpHgIYMm0o7Hv8AKto0Q2JBy0Xsx8qVux07soLUUfdHBFoW7uSkF1ZtSqmXeVz4iEn+asV0+naLB4HNR08YGIROUuVM/uzSel1wnuQad0Zn5Tg759B8pTqlnePoEal7rToFEuSzPPwbQ8SmsY319KTra53mf2lGeLaCfVUrR0dvrxOGZS44c+MkiuXPU7tUOiyzE2zQyzfNXZWNGrNsFLZ0gmas+WbeJHBTHBKoaEVJATntqpAhssjoaiRzNrc4en+CuzO4mizxi1W5+6tmS4HDKIOwFw4juSnM9QjHFX10x+wctXFcJtRO/qoLa1myCGlKLLzVUngy4uilqpxcKDUkVpUkAUO2NcE1W94GcHa9dhqA8TqHC6cx8pda4O//ACq10LlLmMLr1UM6wPSWOjmT09nPDa/KbYbsj1u5D9+CtPUhn2tx9l0S1bTblW0IQnEsjCyyjWojUBzJG07I8/DA+ocXE2GLnHZ+1z2MMhufUrI2pPKl1KKlJctB5NKjky6NdBzUFTXr39WGJswAAtE3i8/3x5a2NDxuYOZTtFt6pSUtAKeSSgp4Jt4nkKWeO4oH1jt1pA25x3IWkC7sTy3D0W1gIGtfTcNV1jdL6mBZMyX04hhojnDijhbUOaiiDurAhfOcxLTlmOJWTksCp5SFc6FV2j/xHOY+mrmFo2ehHiFmDo5xbcj9j3sbJGBz5Mra24MbB9k5Kb8BzRhnye8dZueN41O9dh90iSnO0X8dv7RGfeUqRtBa8GIrAOBWJOSGdRoKjbq2xSFrWzQht7W2ixxK7dGAKE2TLoXTlnJNCnUBxTnGKq5p5gCNVBC67KE7KghhsBzXBnqHiSwOCgtHRmg5svKT+FYxd4pTsMXiy24f8xt/LUrMrj2gga7kz7Jq0a9LblD30jaMqUkos/mP8p2lQuxXpte1mOVw1Pxt1HbTzg0fJ8vVt6G35R0dO7C3FSS2kiZSeOhpY3EHuPlFX5FgPVJHNQaJhwKLymk5B+kYUOlCge4gRkfkN3YfxH+Up1CdhRiWv7JK1uKQeZSD4iojI/JNS3AX9Uk0ko2Ig3eiTOqYa61U8YQaGpHYKWYJB2VclrUZc5DzavZWk+BhL4JWdZpHoVUxuGIVsQpUSgQlAheFIOsCJuUKBci0dbaDvSPhFhK8YOPFWznb1Ucu7Kq1y7PuDyhwrKgYPPFWE0g7RUarryZ+zt9SaeEWFdUjtlT08neUJudJVr8nT2q+MW+o1Xf9lbSZd6aq5ckfqB7yvjFhlOq7/sjSZd69FzZL7hPar4xH1Kq7/sjSZd6jVciSP1P86vjFhlSq73IKdKl3pC48l9z/ADq+MH1Sq73II0qXepUXPkh9nT1lR84oco1J7ajSZd6lN1pP93b7Irp9T3yq9PJ3lKi7soNUsz7g8xFTWVB7Z4qOmk7xVlqzmU8lpsbkD4Qp00jsXHiql7jiVYS2BqAG4RQknFVunRCEoEJGBCqTNpstiq3W0jpWB5w1kEjzZrSfRWDHHAITPXvk0ivygbkDET0aiBGqPJ1Q49TjqTm08h7Kyd2Zwmz55eaiHEu5661CqmlNqY7VVGBURN8CPwvSQtvSyNVQ3qmX14JRhDS1ay2gFe8qIyHTQb4NAhhbnTvJA3nVwXH0djBd5utFYFx+Pw06rhXdeEmoHNiJ5R6NW+OfVZU+3o6cZrd/xu91nlqtWbHqC1bswo8VkAkZYjyU9nKPQO0RywwDXJ+z8efuswAxcsTbt5W5dagweHm1cQvECiBXkJAyyOwdZJjs01E+ZoMgzYxrzd/ifnhZbIoC8fdqbuWJmJ8pQtAOJbhq85Wtc64B0VzJ2mmwZ9lsQLg44Dqj8/G5bAy5B2DAIZGlNX1BoOvC5N2dR04lsLLNdpQEoKCemhKfywIXmniXWqylKQK8G624ofhBIz6KlMQRcWQsP/jSFLwP4Fy7wBacoCkYgKtueqraCdefNHkNGc1udHcPbiNvmN43rj9EQLtxGPyEFt7RyhVVSysB9RVSnqOsd8bKbLLm6phfxGKdFWkanqCwLOdbkbQlXEEOJAWAM6hSTQimv6ONUszJKiGVhuDq/uK71JI2Smkzf7+sql2b2y6GkNvoUhSBhDreRIrlXCQfHVEVmT5nPL4zcHYVxZqd5cS0+i2NmXhll0wTaVV9FyiVdVcJ8Y5E1HMzrR8NY/KyPheMWo8IwpCUCFBMSba+WhCvaSD4xdsj2dUkKwcRgUJmrnyS9bCR7NU+BjUzKNSzB/HWmiplG1DJjRzKK5JdRuUD/UkxpblmoGNj6ftMFbIMUOmNGKfQmCPaQD4ERoZlx3aZzTBXHaENf0aTA5LjSt+IeRjS3LcJxaQmCtZtCgFybQbzQR+R2nwi/wBTo39bmFbSoXY+y9TL2w1q+Ue9j8zEF+TpO77fCL0ztyd/j9rIHGS7vUx/xiNEye7Aj/y/ajoac7uKaNIM6jJSW6/iQQe4iJ+kUztYJ4qdDiOCna0mTHpNNHdiH9xijsiQ7HHl8KpoWbCVZRpPXtl09SyPIws5Dbsfy/aroI7yttaTm/Sl1jcsHxAhTshv2PHBUNC7YVYTpKltrbw6k/qhZyJN3hz+FXQn7wnf5ky33bvYn9UR9Fn3jn8I0J+8Jw0jyvqu+6PjEfRZ94/vRGhSeCcdI0pzO+6PjEfRqjw4qNCkUS9JUsNTbp6k/qi4yJNtcOfwpFE/eFXc0nNeiws71AeRi4yHJteOCsKF29V16T+aW7XP+MMGQt7+X7VhQ/6uSiOk9eyXT75+EW+ht7/JToI7yic0mveiy2N5UfMRcZDj2uPJSKFu9VjpIm/UZ91X6oZ9Fp954j4VtCj8VXf0gTitSkJ9lA86xduSKYYgn1VhRxhUHb2zigQZhefNQeAjQ3J9M3BgTBTxDYhj064vluLVXXiUT4mNDYmN6rQPRMDWjAKvDFZXZOyH3UlTbS1JAJKgk0y157T0QmSoijNnuAKo6RjTYlaa5QHyG0v+knuDlIxVptPD5/C6NN/ypPL5XTpCRbZThaQlA5kin/mPLSyvkdd5uvJueXG5KD3hvVLS9UrVjX92jM/mPo7j2GNdLQTza2iw3n8b06Kne/WOK59bd75ib4iSGWtRSk0H5lbR0Cm6O9T5Ohp/uP3O/sAt8dOyPWdZQN0IJShkLUTQEnWpRyokDUObae6Nrc4Auk/wPFOF8XLsF1rtNyrQGEF1QBWo5mvMOYCPJ1ta+oedf2jALkzTukd4IBf6ypZcsuYa4PG2sJUWyKEkgFKqZYhUHnjdkyonbMIn3sRqv7jwT6WR4eGOwK3P/ptZIkplewv4fdQgn+oR6RdJdYmpdLiFNrSFIWkpUk6iFChB6oEL5QvdYj9jzi2KhSFDEgkAhxokgBadWwgimsGkIkibLqds/rgpbmh+oond29epIeS0funqlv8AI5ymx0KxAbI5FVk/aW38W4+rcD6WWSWn8L+Ix9RtWoknyqbo4nAX5emSgpJLalZpUNfFcrqEYQ0Ng+03zXeR1jd6Lp5EcAXx3WIuRdVt92YS/U8CQjCDTjEqFerCe2OrlKufCxhj7Wu/D5WKsldCQ0Y/CLzmjFJNWnykcy017wR4Rkjy44D72cDb5Wdtce0EKcubaDFeBXUDVwbhST1GkaRlKjl/5g4i6aKmF/WHJMFq2swOMHiPxt4h2084to+T5cCPQ2R0dO/C3FSy+kmZSaONtK6lJPifCKuyLCR9riOag0TDgUXktJjR+lZWjpSQod9IySZEkHUcDy+Up1C7YUZl78SSzThcPtJUO+lIxvyXVN7N/UJJpZRsRSWtuXcyQ+0o8wWmvZWsZn0szOswj0SzE8YhXG3kq5KkncQYUWkYhUIIT6RVQlAhKBCatAOsA7xEgkYIUJkWvu0e4PhF+lf3jxVs929VXrAlVcqXaP5BDG1c7cHnirCaQYEqsu6Mkfs6Oqo8DDBlCpHbKtpEveUK7kyR+ppuUr4xcZTqh2uQVtKl3qM3Ekfuj76vjFvqtV3uQU6XLvXv7CSP3R99Xxg+q1Xe5BRpUu9O/YiS+5/nV8Yj6pVd7kEaVLvXqbkyQ+pHvK+MQcp1Xe5BGlS71Ii58kPs6esqPnFTlGqPb9lGky71abu9Kp1S7XuD4Qs1k5xeeKoZpD2ipTIy7ettlO9KR4xTpZn7SeKjOedpVN+8Ek3reZy2JIPcmsObR1T8Gn291cQynYUKmtIUmjkBa/ZTT+qkamZHqXdaw9fhNFHIcUEmb+reJSxJpUrZiBWexIHjGxmSWxC8kthwThSButzvwgibqT0wsrUzhKzUlVEAfl1jsjaa+lhbmh17evNO0iJgtf8AKPSGjI0BefAO1KE1/mNPCMMmXB/02cfj9pLq7uhaezbmSjJBDWNQ2uHF101V6o5s2UqiTUXWHhq/azPqZHbUeJCU7AkCvQAIw63HxSMVzi7rgNn2k4nihSlUHNlUDvj09QCKiFpXraYWpn3/ALUhtt35mJj5tocEk5USarPPxtg3ARanyVDD9z9Z8cOC40dKxmt2tZM688/++eOrs1LUrVmWa9MKwMoUo1zpqHSTqG8wqaeOFuc82VXvawXcV0+6Fy0yxDrpC3tlOSjdznpjzVflN0/2M1N5lc2epMn2jBFLZnlrxS8rm6clr9FoHWVH16ak68wdUZqeJrbSzdXYNrvLw3lKjaB9z8Pdc3vXaKEoRJS5xNNZrWPrHNp6QP8AvUI9FRQvc41Eo+52A3BdGBhJMjsTyC+kNGF3BI2cy16axwrvtuAVHUAlP5Y6S0rVwIXEtK7Spa2GJlYBZfZ4GqtQUKihyyHGR1FXMYxZQhMsBAxGvgkVDM5hsshO3RYmirgay0wnlsqHF3p/CfWTUdAjlx5RlgA6T72HB2318fA61mbUPj62sb0Hs6Sm5GYYW8lYZQvMg4kBKqBZyyTlz01RtfPT1UTmxkZxHkbjDzXQpKmPpQ4HzRm3p0SFoOLUhSm5hKV1QrCQRkabDnWoPrCM8cRq6UNB1tNtetNynTZz9W3Wi1nX1llkDh8PQ6ih95PF7owS5MnaOpfyP4OtcR9K8bOC0UraTLn0bra/ZWk+BjnvhkZ1mkeizuY5uIVqFKqgmpJtwUcbQscykg+MXZI9hu0kKwcW4FCpi6EkvXLoHs1T/SRGpmUaluDz7pgqJRtQuZ0cyijVJdR0BQI/mBPfGlmWagY2Pp8JorZBih0xoxT6Ewoe0gHwIjQzLju0zmmCuO0KorRo8M0vorsyUO+GjLcZ6zDyV9NacQoxdG00ch73XlDxpFvqNC7rN/2hTpEBxHJPRZtspOS1mn+ok+JiDPk12IHAqM+mOzkmqftpvMhwgZ8lC/AEwBmTH4W4kItSuTP2rtROSmlV6WD8ItoFAcHf7lOjwHbzXir72gnNTSQOlpQ84kZLo3YO5hGiwnA801WkWcTkptob0LH90AyNTHBx4j4U6HGcCUk6S5ra2x7q/wBcSciQd48vhGhM3n+9F7/mXM/ds9i/1xH0SDvHl8I0Fm8pv+ZU192x7q/1xP0SDeeXwjQo95/vRPa0jTisg0yrchfkuIORqcYuPEfCg0UY2n+9E435tBWplHU0vzJiPpVGMXHiPhGiwjbzUSr02orkoWPZZ+IMW0CgbiR/5ftT0EA/yvUTFsuDIPj8oR4gRBZk1m7jf5QRTN3e6emxLXcyUtxIPrPU8DEGqyczADgo6WnGA5KVvRvMLNXX0A7TxlHvpFTlqFupjDyCg1rBgEWkdGrCacK444eiiR2ZnvjJJluY9RoHP+4JTq15wCPyN1pRrksIrzq4x/mrGGSvqJOs8+3skOnkdiUWbbCRRIAHMBTwjKSTrKUTdOMQoQe0b0SjPLeTX1U8Y9ia0641xUNRL1W8dXunMgkdgFnH9ICnFFEpLLcVsKgTuOFOdOsR0G5IawZ07wB/bT8LQKMN1yOsgl5LWni0oPvNNg8UsIUnGQcjUCpApXWY20lPSh46NpP+o4fj2ToY4s77RfxTbISf8HmuLXE8gDpNW8h0w2a2ms14A/ldhmqlf5/CqS91Zx88WXDKDqxcUdeKqz3xLq+mhxfnHj7alyjPGzE3/uC09k6Nm00Mw4V/hRxRuJ1nqpHNny092qJtvE6z/cVmfWk9ULYNtsyzYSkIaRsAyqega1KPWTHJJkndc3J/uAWQlzzc61nbfvOlHFUvgUbaZvKHMlH1VfWXn0CN9LQl2sDOP+0eZ7XkNXitEUBOsC/t+/RYu174KU2WJZHAsnI51WqvKKldO3b0mOxBk5rXdJKc53IeQ8P4LYymAOc/WV0fQro0JKLQm05CipdpQ17UuqHNtSOvmjprSu6QISgQg17LtMWhLqYmE1Sc0qHKQrOi0nnFdxzBgQvnK8Fkz1lOBE02XWQr5p4FQ1/duDNCiBmg82ojOMk1Gx9y3UTwPmMD7+KS+EHDV/bQjNn3pbeQUFaXULThKHKNu5ihFT824T0YeuOHLQPidnAZpGu41t/+w5rC6AtN7W5j5HNULbkVTNn4VBQmJPWFDjFs6ldaQDvQY2U8ojqLg/a/dhf/AD7r0QcKmmDhi1Z+6t0FTja3A6EYVYQCmtTQE7RQZjnjTW5RFM8NLb3F8VyJqkRECylntH02jNIQ4Pwqz7FUiseV6d+Nx5/pQ2sjOOpUC7PyuRMw2Bz4sPVXKH5tJUd08L/KvaGTcVelNIM4gUJQ57aP0kQh+R6Z2Fx5H5uqOo4yjEppOP1kuD0oVTuIPjGR+Qx2H8QkuodxReW0jSquUHEb0g+BjI/I1QMCClGikGCIsX0klanwPaSoeIhDsmVTex7JZppRsV1q8EqrVMM/xEjxMJdRztxYeBVDDIOyVcbmkK5K0HcoGEmNwxCoWkbFMIooSgQlAhKBC8KQdYguhRiWQNSE+6Itnu3qc4r1TCTrSk9Qgznb0XK8+So9RPuiDPdvRnHenpQBqAG4RBJOKi6dEISgQlAheKNNeW+Aa8EIfNW7LN5LfaB5sYr2DONDKSd/VYeCY2J7sAhMzf2STqcUs/hQfE0EamZJqXbLeqaKSU7EIm9JiNTTClHZiUB3Csa2ZEd2328k1tCe0UMevfaDlcIQyn1iAkCv4nDSNDcnUbMSXHdjyCaKeFvj/eCov43snpp6YO1DCVKG7EaJ7AYe3Nj6kYb4uIHLWeYVxZvVaB5qeVu8/UFqQO+ZVXrw8QdoMUfWRWs+b/xH51+6q6Zvafw/ijaLsWg6MLkyhlHqNCg7EBIPbGI11Gw3YwuO8/u6T08LdYbfzSmtHbCGXFF1wrShSgTQJBAJqRTVlzwMyzK6RozRa480CseXAWVywZLBJyDeR4R0PHqCnB2UQImrlvLM/c3N46vyV2609FQ23/lamdnm2hidcSgc6iB2c8caOJ8hswXXmGtc7UAsvaekOWbqGwp1XQMI7T5COlDked/X+0cStLKN5x1LF2ne6amVURxK5ANg4iObFmrspujsw5Oggbd2vzw4YLYynjYNfND27vzC3EtpQVvrNA0nNzPOqgOSPapzxrjma/qYb9npv9E5rw7BdluBoTS2pD9oFK1DMS4zSDsxq9L2RllrIyhyuuzpSAAAKAZACBC9gQlAhKBCimZdDiShxKVoUKFKgCCOkHXAhcovfoOl3iXJJfydZz4NXGbO70kd46BAhYOVu3adlP8ACTDDjkvhKHFt1cSGxU4ss0hOvjAZV54x1dKJYyG6jiPNPppeiffYcUPfP+GzGNBWuUfGJtTa9XQPRURzKBqKdMYy3TYs02D24gj+I9EqvpNd24HD4Wks+/UoqgU8oe23Q9ZTxfCOXLkqoGDeB+da47qWQYBH5O1WHR8262voChXrGuMMlPLH12keiQ6NzcQmzNiy7nLYbV0lA8aRLKmZnVeR6oErxgUKmLjySvqsPsqUPONLcqVTe1f0CaKqUbULe0aS55Lro34T/aI0ty3NtaOfymiuftAQt3Ri56Mwg70EeZjU3LjNrDxTBXDaFSc0bzQ1KaP5iP7YcMtU+0Hh+1cVsfiqb9xJ1P1QV7K0+ZhrcrUru1b0KuKuI7VEm7NoI5LTo9lXwMWNdRuxcFPTwnaFIEWo2chN9iyPMRIbRSYZp4KbQO3cl7/jtpjLG/XmKP8AjFTR0W4cf2q9DBuCX7RWkDy3q9KP+MRodEdg4/tHQwbgku9lop5TqxvbT5piRk+jdg0cT8o0eE7OaYm/M8Prq70I/TEnJVL3eZ+VOixblKm/06B9Ik/kT8Iqck0u7mVGiRbkv2+nfXT7giPpNNu5o0SLco3L8zx+upuQjzEWGSqUdnmflSKWLco/2wnlZcOvqSnyEW+nUo7A5/KnRohsUS7cnlmnCvk8wJ8osKWlbrzQp6KIbAvUN2grUJs1/wCoawE0bcc3ki8I3clI3dafcH0LlPxmncoxU19Iw9Yen6UGeIbVfltHc2rlcGjeqp/lBhD8s04wufT5SzWRjBFJbRifrJgbko8yfKMz8uDss4lKNduCKSGjphBBU66o9BCR3CvfGaXLMrxYNA5pbqx5wARuUutKNmoYSTzrqo/zVjE+vqH6i7hq9kl08h2oshASKAADoFIykknWk3uqs5arLQq46hG9Q8NcMjglkNmNJ9FdsbnYBZ6e0hSiORjdP4U0HaqkdCPI9Q7rWH94J7aOQ46lmrVv05NAy7baW0ukIJJKjRRA2U8DHSgyUyA9K51yNe4LXDRAOBJ1qa9826wuWlJZSythnCSgZkroDkKkZAH80TSxxytfLKBZx2+C6tfmANidgAgBu5NL+cf+aG1cwvD/AFcY9kadNp2fZHr8Gi/tqXO6aMam6/JF7v3KMwoBhp+b/GlPBMje4vX1UJ2RfOqZMAGjx1nhh7qbyO8OZXUrC0Qqw/8AuXwynL5qTGGvtOrqpXNsi7aVl7v+4+OvlhyUiIYnX5rod3rsSskkplmUt15Stale0o1J6zGgABNsjEShKBCUCEoEJQISgQlAheEVgQuWXk0cON4vkaEPSy1Erk3CE4MVSSyv0czyTq2GMU1JnOz2Gzt/zvH9rWqKozW5rhcbvjcuZz+jdzFREvPNZ8lUvwo6KLaNKdsAkqGanNB8r/Cgshdrabef+VWb0SWopKlplzQHIKUlKlDnCSajcaGNbTcXKzuFjZU3rCtiT1szaANqQpSe1NUwqSmhk6zQfRLdEx2IULF+J5olK14iNYcQKjsoYyPyTTO2W8ikupIjsV9nSXMDlNNHdiGXvGM7siQ7HHl8JZoWbCURY0nJqMcuQNpSuvcQPGM7shnsv5JZoTsKJMaRpU0xB1O9INOwxndkaoGBBSzRSK41fmRP1xG9C/hCTkqqHZ5hUNLKNitIvXJn7Q31kjxELOT6kdgqujyd1WW7flVaphn+In4wt1JOMWHgVUwyDsngrSJ1smgcQSOZQOvVthRieMWngq5pGxSB5PrDtEVzTuUWKcCD0xGChecEPVHZE5x3qbrwspOtI7BBnHei5TTKIOtCfdHwiekdv5ozjvTWpRtAolCEjmCQIl0j3G5JKkuJxKkKkjWQOyK2JUa1SdtyWSSFTDII1jhE17Kw4Us7hcMPAq4iedh4Kuu9MmPtDfUqvhDBQVJ7BU9BJ3VVfvvJJ+ur7KVHypDW5LqndnmFcUsp2Ki9pGlByQ6rckDxMObkaoOJA9VcUUiHTGk5P1cuo+0sDuAMaGZDd2n8AmChO0oa9pLmDyWmQOkKP9wjQ3IkO1x5fCYKFm0lDH75zzpoHSK+i2kDwFe+NTcm0sY1t4lNFNE3YqzktPvHjJmFe0F07TkIYH0kWBaOCsHRNwsqrVkKJIU4yimRxOp8ASe6GOqGgagT5AqxkGwHgjVkXTSoYphbracWEFMu4pKukLw0pFJpZgLxsv6/haoWxuF3ut6La3QuTgcxSrbr7tKB11BbZbr6VSKk9CandWsZXNqar7XjNbt3rSHQwa2nOPJbGz9FsxVRftApC1FS0y7QQVV/1FEkZUAyyAEaHUEJINsNWu51eV7LmTR9K/PditZZVwbPYOJMula9fCO1cV2rrTqjW1oaLNFlcADBaUCLKV7AhKBCUCEoEJQISgQlAhKBCUCEoEJQISgQlAhKBCgmJRtzJaELH4kg+MCECnbhWa6SVyTFTrIQEntTSBCB2hobspwHCytona24rLcF4h3QIQCZ0BSh+jmphPtBCvAJgQgs1/6fnR9HOoV7TRT4KVAhCJnQTaAPEcllj21A9hR5wIQ57QxaoOTLaukOo8yIEIe5ostYfY19S2z4KgQqj2j600a5KY/Kgq/prAhVxdO0hqkp0f7Dv6YqWg4hRYL03btJP2SdH+y6PKI6Nu5GaNyiTY9oE0DE2SNdG3PhB0bNwUZo3Kb/AAW0yMPyeeI5uDdp2UiOhjvfNHBGY3Gyllrl2o4aCTm/ztrSO1YAi2Y3cpsFOvRzataGTePYR21pE2ClRO6O7TSaGRf6k1HaKiJQpGNGtqK1STv5qJ/qIgQrLeii1j9kUN7jf6oEIlK6FbUVykNI9p0f2hUCEds7QXNA1cclacxLqqe7grC3McR1reVvyCqkE7UfZ0JkD/5TCdtRKAnqLjivCFOpr9o8fiyoYydv96WReV0RtgUcnZoitSGuDaBP5UV74oKKPEgX4+5KjoG7f7jdE2NFNmA1Wyt087rriv7qd0PZE1osPj2smBgC0dm3elZf6CWZb9htIPaBDLBWROJQlAhKBCUCEoEJQISgQlAhKBCUCEoEJQISgQlAhKBCUCEoEJQISgQlAhKBCUCEoEJQISgQlAhKBCUCEoEJQISgQlAhKBCUCEoEJQISgQlAhKBCUCEoEJQISgQlAhKBCUCEoEJQISgQlAhKBCUCEoEL/9k="/>
          <p:cNvSpPr>
            <a:spLocks noChangeAspect="1" noChangeArrowheads="1"/>
          </p:cNvSpPr>
          <p:nvPr/>
        </p:nvSpPr>
        <p:spPr bwMode="auto">
          <a:xfrm>
            <a:off x="779463" y="1000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endParaRPr lang="en-US" altLang="en-US"/>
          </a:p>
        </p:txBody>
      </p:sp>
      <p:sp>
        <p:nvSpPr>
          <p:cNvPr id="13324" name="AutoShape 4" descr="data:image/jpeg;base64,/9j/4AAQSkZJRgABAQAAAQABAAD/2wCEAAkGBxMTEhUTExQVFhUXGBobGRgYGRsYHxwdHBweGhgcHR4YICggGh0lHRoXITEiJSorLi4vGCAzODMsNygtLisBCgoKDg0OGhAQGywkHyQsLCwsLCwsLCwsLCwsLCwsLCwsLCwsLCwsLCwsLCwsLCwsLCwsLCwsLCwsLCwsLCwsLP/AABEIAKgBLAMBIgACEQEDEQH/xAAcAAACAwEBAQEAAAAAAAAAAAAEBQIDBgABBwj/xABBEAABAgQEAwYFAgUCBQQDAAABAhEAAyExBBJBUQUiYQYTcYGRoTKxwdHwQuEUI1Ji8QdyFUOCkrMWM7LCFzRj/8QAGAEAAwEBAAAAAAAAAAAAAAAAAAECAwT/xAAiEQACAgICAwEAAwAAAAAAAAAAAQIREiExQQMTUWEiQnH/2gAMAwEAAhEDEQA/AFmEwSVgtl3JP7D1tHkvhIFSCegVfR9oQnGolXKzUHKgX3cMxiK8eJiiUiZ5AgAbGmUQKeqoWFu7G/FpGVSB+lWZ7AcocCAz3SVMSCCgV681T6RccIhSRnTUjpUtW35SB5fDpcsTCkFxmFSTsQ3rFY/yytE+6GDg07+klLQlScxU1GBdnzEChv8Ap/DCz+KWmYooUpIctc03GakBzMUVhKV5qBmYj1ivErzBsqjXUsPnGfVGvdhq8QpRFSQDqdejUH7RETVJ+JWuwIbS0T4V2fmTJUyYhSAmX8Qq9bNAU10tlSVHxb81goLL505IYcr7mI/x81JGUZhtp+ViCZlOYMWtU+UV92CKj0H3gAtn8SmGqmf82EQXNzipINre/jA5IAZj6iL1TEtZIpVyS8Ay+QDlDOemtOl43vZEpl4GcvvkpC1hK2zOgNQEagnbR6x86l0Ay/LTzjadneJIRg56JgWpJBUQlITzAhh3gPOW/QWsTWsTLgceRdhcFzqsVAcoqSWduU7Xhfw6YUzQSXcvt19IbhZnLzSlLDpL5QOVVSoDMwJY6HW+kZ9E4hXMTQ0op+l4UWNjOdjVpmKUbl6M+u2sWYbiCwk1NTuzk6V8ReBse5UlQHxJcehvv+0TUkEsxp1Phf0/7Y0IBsUAoknMSTYlyHLAdR4RCUsoWCxJCgaajUeFDDWfJdIv1pfe2jAeY8IDmyxldI8TQNTrfWAD6sjBrMtE4KCkLCSkBYBUk1oVUsRv7Rgu32OlTJiTJzCXl+HNm5nqQdR1gbhmPWUZGzBAIBdWZIU5ZPNlYEmjfeIdoFoK0BKMoCBZg5JJJLWqbOYzt5DWNCCR+qh6V/eLuHIWkjnbxY/SJYyR8JSlQ3r+8CTkFwSVJT/u10+sUAXxSfNC0hLEKcAn3t4xfh5eVOZwWGjvT/G8K0s5DqJZw5J8em0G4NazLIV8WrDxhgNeDyM8tXlW7a1+T6ecCjlPKd3NfbaLMHisqctRZ26H/EXy5OdAcsXL0c08Py0AF2BwyDmSwJP92WpIN+geBMfhZaVEABrPetQ++jxDDApWPl0B1HvBWOk5up9Ke/40AWJ1ycwYF1CviGfzi/s8sGcEbhVCAahJI9xHmLkKQQ1C1d63iPBgn+MllVE8xNW/SWr4w7pEs1PCuJrnpEgy0lJDBIUU1u7sba2dhE8dgZOHChOQMwD6m5AuCKVGlozXDlqE0GWkFQDspNw3914u4opU2etYyy0rAozWAfl8XFdom3dlJKqLcJJ7wrOWWlILJJUQCQ3Il1VpUvalawpzUJBuSYPkmV8Shm7u4JbMNQG/eB5qUKWDLGVKmYKej2pX6wWFGg4dhZSMN30wJWGzcySSCaZQygL0rGK4pj1qW7lgAABygAUAAFAANI2/anBGTgJcsEKIUkLao1J8szekYSbINCzuHgjNSVomKs02MVMUlKmUaNmdN9dX9ooMxRDfMn6CLMJiEZA6S5ern0oYqkz5aV1NH1JPzMIoFxE1RASTlbYmKhN/pLvckny8YbY9NcyUMncCkJ1y6u4bpDJBZ80/rSfIj7vEJMpJqkN4kxerW5MCTsqVPkJJ1/DDGa3sXPKe/lsGUgGnRx9RCOcOYg2drlNPEQd2SUe9IqMyFBvRX0gPiMvnUYfQv7AJSXvR9yY5SQ9VEnYV+8VSkqKvi5dbPBc6WAo/N/Sx2hDKpSxoD6ZY8KgXHL8zHk+ZSlT4xGXnA5iPJoYFmUbE+Ma3s9x1agZU+dNVJYcjksBQFJfloSCBcHWMglOpb/ueGWCxmWWtIJulQY6gjepLDfeJaGmbDs+kyZ8yWhLJC1DmAWASNC7uAkb/AAxleLqlrmFSE5Ev8NSepJ8Y0OM40hCO8kpWCXWQyTUpCcwdOUm9Nj0ilWPGIDqUmW4dxLDnlBJUoVJejWfwjNXdmjfQnw0rkSwLhTV1BqPclotkHmHTXx/yYsm5BQTUrU9g79TtZ4aSMKPjskAEWrq3o99jGiZnWwGeDdnD/wDyIGlv1fjwEVsCOngz/KvzhxxPAqSlLlIURZxsUmnjm12eEeLmHKU06H89YYi7gvEBKm1SFAhmV5bMxpfxhzjJffhSwhCGADgq86qJrXeMlfx9GMNVcbmhAIld4S7hIPh+mv8AmJkvhUWKhMsVTCxSGBLVcv8ASPFZS1X1FdoMVi5hR/8ArzCSbJBzB/7WdusKl4nKWKJiS5+NOVveGJlxPOC+hFfKC8PMqx1Ye4hXJxwYuC5L2gjDYlOZKRQnpsH+kOgHf8OVTHFmIbcw9weHZBB1KhVxuPIPvA5lhExJIbN8h/mHGGyahKgVAkEXJGwdRAbf5FlYzOcRkgEKsDYMBcPpel/KJSJzENbXpUPtDTi1jV6kam1BYu4A9FC8I0lmFT4jx38vQQAxqrAfxAISDmAzM1DozmgMKuAcOQZqxNlKOWoBUpF3/pqTQlukavs7jBLClUNA6SXdILqYeDv4wp7VLmJUVIWDLPOgppQ6M5IY035YpJUQy2TwAy1LngHuUnK7kh1CwJLlh9bwu4pg0d6KlaXIzB0g+tx+dI0XBpyBhxiFKWZQIzlWUAKayU5jmd7sD1EZjFzGXMUAcjEoN30LE3AoHvGiSSohtsX4nh6k/CsPrmGh2P7RRMw83MMpSu1UhVLVLj5PaL1Y0gPuWJ8nbpF2EmCpSADr67QsE2PN1sjjZExKDzpWSGYZiPUC8Jp2KmUBlpoGoVbnrDucgqWM2ZT2A0G9fOD+J8IwgUAnGfpD5kEEFy4iHDEfja6EwErKCtLsWBYlnvbwiK1S9JaAP7UftFKFulQexBs/S3nFkhQIqoDy/eEyi9KpZDZBpTKoDZ2DCB8UWAAFH8Imkdfb94oxC3poNYSAFxEo3uddo9XUANTpHkxRIa0Dia36q9S/tDAbcFxYRiJbZnBa9nDb9YlxtTKUaVhLhsalKgWBIL0Gx6w37R0ZrExSWiXygGVMTkzOczszBvWOnYhKiDy5qBglvC1zAMtJsPSsF4CQSXzISzVVT6PCZeyleLANz18feICeGJCfww1C5QBCkAl7pNPQ/tAXdpqR7wJhQPLnqe0XJWuhNo9VLEeAQMQxHEFlGVwBA2VJYKJIGgP3ipIGpiyVLKiwd9PL6xJDY1wMnCjmCVOHqVWcEPQ1vZo33ApYmSUinMFVe5poaUBVrrq7H5VOBdzRzq/rvv6R9D7CkHDzCsgkLSkJcVex8nenvCo0TLuPymJIALm1/wBzZX0tGTwsjMVCj6eO8bDjKwoFKAQAEvc6ZbmrkA3/AKoyGZlPuYaBlOKwrDlMeYTF92FByDcAe9/KPcZPcG58tYqlYZU0pUg5VAlzUkMBt5w3sXAzlyeXPOJbUG4G1NTFn8ClSTM7o5Bcp5iBYEg1ao8N4H4vLdI5y+vgPD8rEuz8wnOoKU6aDmJDFr9TCrQWwedLEsOZROwKGDdNR6mJ4ZWGWF/ychAoXPkPHyhkOIrQoKKiQilVWBNQHdj4QyxnGsN3ZEuRlmfGVhYUoB7JoEgh6BjcbCJZakQx682RgHSlI82r5hmPnEMDPZTE0fTwt7n1hVhsQqYtRGZTVLAm+/o3rHiJ7qc3c+VafL5RVE2HcaxhSQ5JNnYC3h1J+wjOTcTsDXr47wfxgOB0DD8N9PSFq+ZNvz8JhoTGuEnKKXlqyzE8wIJdhcdHH0gKZjVzpagSVEKdydD+/wA4DwuJKFOmu2ke4eeEzmL5V/I39/pFRJlwW8ExBzCUpSsi/wBNw9hR7vY9YeSJylyFJmTAnuXyyihioFswCiHJDEs9GTGYmyiic+xb7e8F8VQpUwzFu6w4USVJY9Lir3irJrYOFDMUn4Va7H9J9YpzrlqcPS48NaxCdmqCQVD9Q12rBctWZKVa2N7jfy1hgxhgcSmYkrQOdPxJ6bp1ETxLqILA0uQ5udjGdws0y5r7Gg3G1rQ9xWGKiFIIyqDgOzVNIpS0Q40xdLHMoaEGORMRuPX94jLcLdW/s8Ql4YJLXjFmwWcpFD5Av9YonJLX8YlMLB/aILJykqpSEgKJ8lKwAVBHUv8ASIycFLALqFNRf0IdoDxExRYm20Wy1HRx+WhjQXhODLmfCUkb5gPY6w64hhCvKhVFC4JAqBUPbeM33hFrw8lzAqUkmjBi/R6wKwfRKbg5Sf8A2/ju3eO2zctavrtBWEmFMs0IexzIQBVz+jmcUZ4Trn1DVH+0A+2keZ1KNLnRi/pE0VZ5OUcxzM7nbx0iggqPKfaJzF+35aLcDiAlYKg4GkMlsqOFULg11Y/OLJWEo7gNof8AEOOSYrlN6hA0LX8Haj3jydgVNz1Z3IDsNK+YiXInbWhIAKtBGHmqdLbhn++kTxWGCd9wenX80iqUogEp8dIfI6GUzCzJh5EmYAeZq+Nel67RoOA8QRhs8uaKKKWygKqkuHHtTeMpgVTVUQVNvYCG6ZCZf9x3P0iW60aRi2NsbxJJUSE06sX60oKaQiGGBUWLAmg2gnu3ufKJIwx+LMA37feFkaYIGxeGyljVmI/PKIy1FIISRW1BTz6RLEKJLqP594plkuAIabE4ovm1SKurXx1inC8RRLCkANVy2pt7QSrCHo+354RUnAhT29IeaJ9YVLl98nKguVGzP1YentBcvsLjFITNXJWlFR/du+W7eMA4HFzsISqSySWqzmj9aQ9xHb/HTk92tSctHygJJsKnX2h2mS4tAScWnByxLygrzE3G9y1bMG0Ywpm4nNOXOLJzqdtvXqCfaDeKY6ZMl5HKgqvNVvt5WhAMFPUFEpJbUNXWgNT5QP8ADN3yHcSxgUHDMLFmNvOkK5c0s28QMtYdNjtYxfh0MH9aPAnQWQkmnUQNirA7QekCxpXaPDgXUzuDrp4F2baDIOQiWgLlgkVsat5+35aGHA8QJ8gylfGh7VqHdq0f+271dhCdUhaWCrfl2iUuY6s4ISdWDFXjuevjDyFQJjZWRZIZjsb7tFeGxYSbcp2oX0vSnWJcQ5lZq2t8vCBpSWHMOU+sNCoI4rKYuGJa/wDjwiEniCkpACiOjkRJKKZSXD0NrwNPw4fmzGlGIt6Q7GHzpz/Dr6mIYiaQo0/NYJ7sJrqzP06bQuxYJUFILhvL8tBRV7L0YqBJ8wrURU9BFwkquSkD1f0i9ElLPzP0A+8LQ6Ysb2ghEitfOkXLQB8NfeKwYALe45ScwGjE1Oxg3hyv5ag7sqAEJJf62hrw9jmQgEksKm3qBq9YLoGr0hXOmKJLtUbfaPAVPS5HvtW0aTBcOISsq9jbW9WrtvE8TisOByyQSLqckZhVWjsX3+UTkXiZtOHmqchBoKmnh+D5wfgeElQOY5Cz1Derin7x4eKORklpAGwevyJ6xarHLAYEFz8IDk7DfbeFslRXY6wnC1SsmVOZJDlT2TmZ32HWDcZxWvdgBgC7CpDhganqWF3PSFnBTOmBggJlEMVKF6uQka18offxIkgtQdAPtAodsbmlpGYxeEWWuZZ3uOgpXYRQrhyAlAJU5crDN/tS96C/jGmnrnFHeKdCD8IupX2DQplpWonKkk7mJc/hooPsI4JIEyamUkBIqx0FH0rDv/0+mYSVTkhIuWIZqmI9muCTUrExSSAlzUHa5ozGGeExKVABN3qLRzT8lPR0RhrYIjspJIWUz2EsFSyqXMDAVryirEFusWYnslLRkSrFBWdRSMqC2YAkhyoVABPlDuTIWtGKlAVmjlruhKK7MQY9XggDIlKmIWqXMnqWM6SpllRSSE2Jz1oGgz1yKtiHh3ZnAzkqSmdPM0A84Snu3dgQDVQ8FV3EUYnsdKlkPiF1ID93/UQkWUTciHnApKpSlgqCZAyoSCsKAVmKQAWDOSlLb7GIcfxSApCTMQFJmS1KBUzALCi+1EmD2SypcE4qrYtm8NkpdAmLUqofuyEuLjN8L+cLBw5INz5Rq08MmZ8wCcuZZJSpTKCnyjIeVJDglQLkp6lkuLlsYeW6DbWxFxlLAMCX3hAoftGxVKzFqeYf5ecCcV7O5ElQWN/qfxzFxmlyDg3sXYDjGVkTU5kc1gM1QwYqBFKaWgDimJCgQhLDbXTyMDzFMax6ivXpY+Ua/pi1ZBEigJNa0Y7UgiVJOXKB1J+42+TmHPAuMzpHMjLNQB8KxnCfJ3T8o0n/AOR8SU/+1IA6II/+0DaZm/E2zCq4ctY+EO7EgNfxYdIjJwU8aONnHs8atHEZOMn5sWA+Rk5HSzOQGBdVzEJnDsMkFWVRD0AmLSW6hR6Wg/wMEjJ4jDTGSpiUmgPzvA68MbA1L+mlI1HE8WhUsJld6nQ5+YNfYNUXjMKUczHzffygVktUU92E3rpF6pQUijPHd0CKM7wRh5PMzm4tWCyLAFYNRqMtOsB4hCnsPIxojwqaShMtOdRqbNWwrrFmL4UxGZLqYOErSADtXWDMpmbm4hS6JFN/tEUzcoyiu+sRXMIoKdftFYS23hGzKSJqXXSPYi2tGi3Cp6KIbT/BhDOSgmigd2HztFuClpz83wirXMSn4ouyQWsM1TFaVGz9BAB6pOZdCxPsIccMTKR8QKluXdkhtGe7mKZOB5SSHUz200PTeGvDsVTIUpQks9Myi3uL+wiGy4ofcLmSloKVBQNQpaZhdJNjlBZQs+waMjxLAqSHSxANSKki73PL8oaTFyUZgDzABiAWG4IFWrSoZn1EFYGRNmMZgCEgavmV1y6efpCin0OTS5E/DcMVAAJDatQg+HnDleAlyyZmXyu3qS9XhpLlgBkj86wu4lxRMv4GMy24H5tGuKW2Y5uWkU4zGlqLCaUSmp+wirhcwhQWtJW3wg6n6wBIWCoqWQSaml42fZPDqzd7MFP0vShpRvnHN5JutnV4oK9E8TgsRNy5yAbH+12p0pFfBcKZCySkqQXqdXGnn+axo8dOGUEskklg53Id9aPE1hIRlG1/ew3f6RzZPg6sey8zE92A7ixt6nR7eUYyqDmFCG9i0OMTgVBLhVtqBn0Gz0YfSFmOmsFAMGUKkCgJfW0JK2KTo1PCMUpawWblgCXKSJOGkFBTiZU0Z+UuaKC5hUzFK3d3qSNXgHAcZmIJSFpJEsqScoBIyuCAaNmLPa0OJ/F5syXlUoJOZKSoZSz4hUtyRyuEINqFT00iowaTMpSTaA8LJyiTQ5cRNSti9FCbnHg8v/x9Ysx5QnEziZqUsZYykB1ciSC9xVRhxNWRh1qTMClIGcKoyshzNqGUAQSP6i0JuIYmelcpOcqH8krbKATOWUkMaskNlAtq8EXkDWI6w8wM28Z7iuGAB6EwPglzFSpmeYSkKkZSCxZc0gkEMzpFhaGOAT3iZqScwStQCjUkDrqxJS/9sJxxdiUrVGM4spSQMpZ7wiVjpgLFZPiY03H5LFL05m9jCLiODSUuL+8axaBp0J55KlPFgFI8RJy/ntF8uW9Y3MiMiYpKgpCilXSG2F4qgkiYkJV/UBT/AKgbvuPKFBFY9Et9a7GE0mNNodf8NC1PLUARV0nMCd/6kny9IdSey2JmJRknJUtScwSZmXxFQ2YbO8YvMoVHlpGi7NcYxIWlMtRmf/zUM4PRqHzekCtcCdPbHCewWP8A1JB6BSVern7wg7Q9m5uDXLE9BSlYUxfN6ZdRSlbiPqeE7RYxgj+DEstYEgeRylj0gDtYo4uQqVNws2XMuiY6lJSsWLMxSbHoYqm+TGTTPkHd0BFXe1z1aLZaBV6aWY6+ugrWIKw6kTQDm+LmDEEEXvcODaCDKlFWpqWyuSTQsQB4+gEZy0ZSTQfwvGFFHDCgNPCuoHWGHGMbLKkHLL+AVcVYkO5vaMmuep6py61av51iydjwcpJILbDrEqDuyoOVUzOy01r7xNKAdRHCWG8NYgDtHUWTTLen7/KCsPLUl1VA3q3SPcNOIfIHUaOzt4dYqnJWCyyfVx4wATAKywBUo2YPboPOKUgvp50/xF8hLEEFQULFPhQOC49ILwHClKUMwYUpCboaTY0wmFSqWnICCxzkKJHyYE1DVPtDGVwMUU5LmzkairjzrDXBcPlpSDlLDSj70LNBcpJe1Nozh/Jl+R4oEwPCJSA+YrU71q2zP84LnTGSSQAkXLND3C45OUJlyAVakl/nBMzst/F5e+UZaR+lKk+4aN7o56ye2fOMfxYzAUyzlTYqq58NvnC5KEgOebytH1tP+nchDHvJhr+oIPkcrFoTcS7FsSRMH/YbbXjF5M6IuEUY3hmGSTnWwYihBq+2gtr6Q6n8UzKuQ2g9A0Gf+lZpNGbSihX/ALTFy+xmICX/AJZI/vZ7bsd4ylBvo1j5IrhkcLMCkAqDjYO96aHQQUucoBxUuzPT+3QkVfSAMXImyUUlFmAcFJAqP6TqQI6Rg8UQFKkrCWccpLA6sA5jFwZspoMUuYrxAAOWg+J671t4WiwoAJXlcqFa/n4RCYcQXLUeVRL9TtXoRWkWTcZiJ8tSJScpIZy4YF3bq1P3ELFjbTQMO3EmQtSRh++S2UkrABa4qkuIMnf6pSTL7s4EZWAbOlmBcBu7Zr06wnPYHFZQQEkkAgA1bq4ob+kUHsZiz/ySdHBR51JjVRgYvJuz6L2f7RysVhlTRICUjMky8wsBaiQGI6Rmp3+puGUXODXp+sG1tNI0f+nXB+64fOTNllCyuYeYEEjIlj12j5rwfsriJyMyUDIahRsXDhmqfIRKhHYZNmjn/wCouCXL7s4FTUsUCxcaWERw3+o+GRQYWYEswAKAAOkZbGdmp8skKkqatUjOPVLiBZPCphUEiUsk2GU+EXhBoVtDTtZ2nl4pKe6lrlqCnOZrMRoesIpGJmE/EW2MNUdnMQf+SbPp8njyfwtSEuaH5HaKWK0hNSYDNMQBaPXNo8aLoiz0RyS357xJKd4LlSkqEA0rBQkGiix3vFsmRNSoFJtZST9dI9RlBYjeoj2gsqhpCCjbcNmYyUgKE6apKwCk5nppqYJncaxV1zJnnGd7KT5i1GUGIAcCr30O3jvG8lcJxBQUnDJUCGdVT7xuno5ZKmfP+McQKT36ZMtdndHoYWYfGzFKJElAJfTLep5gx9Y32M7OTQCFS2TZr+UZWZ2TmB/5hCSaOTTZ2FYz8iS2a+OTloQ4rDh+ZITaxpS1jCzGhlUWm3j8403EOzKwgkTUks7VBLeIDxjMWClTKdxS/wC0KLT4KlFrk4opeLZOCLh6A6j8pHIlF6Gra0+cWplocM76g66xoQFYZS5bBCeZ3SQC42IIIrHTuGTVcxAA6kR53SnrTZj60i+fNQBdSj/cadGdj6xBZ7hMUJFOUnWn+YYYbjABJVKSpJdgVKBG3wkdNIz+IxGcksGOg9ooK9naDEMjScOxxXPQaBL6q2FAB4tGwllTOHpcv9I+c8BLT5b7n5U94+hcP4ghBZYVl6AF/WKSrgzk7YTKxO79afSNDwniRSaBPy9Yx6sclSlZSWf+k+9Inh8WH+MMb6Q2Sj6UntKQCDLCm1FB71gWZ2rWzmSG6KH1hfheIfymSZe6mUVFvHSj+vSF83EFqgA7X+ZrElGw4f2iQoHkIA3YedYpxvamV+lObej/ACjHrmWL10B8PyjxdJGYMpgRc3B9flDEOZ/aSWUkd3LIsQR7EQlwvEZmehcqYSwVrIlhNCxdzcU3gVWFRR8vQW9BpEp4QmdLBVlGVTsf9pHsD6QmkUmzf8O7jIEqloG7pck6uSKkm5j1eGwiF94AgFAIYUFal0ihMJMEJuRShkWliQyan/dQWoGF6wLMxUsDLNSpBNgHcv0DgOd94ih2zYyZsqYl+VjZwA/rVoNQgAMAAOkfNzjn5kiZQgK5Ujm6Ve7xrOBJRNSVLzKNAyy4AHSzv522i1SJY8KRtEDh0MBlDDQUta0VScOEqJD1rVRPoCS3lAvFuYFAKgW/S/uxhuhIkqXhRQiUN3aB14XBElX8p/8Ad9HbQR834ihaFkZlXuCW+cUJmrH6lQsV8Hk/po+L4Yib/LWgo6v0Z6NppCPj+Fl5UAkEqUEnL+lywu3sIjOxUwj4oTcdnKEsEn/myv8AyJiPTE198w2R2HVMSVS5a1f9QBPqwiGL7CqS5VLmDwIj6L2ZxM0SwCAGAdRBytu7gM0F4jjv8xUohCkhKXqQSVOSz0YBotTjwZNSPkB7OSxqv1H2hjw3s9h1cqlTAfFP2jWY3ESVJJ7pIu2/j0jN5w/7xdRZGU0UcU7HIAzpmKbyP7wvl8ACf1E+KQYcmcesVqnOa+kGMQzmVcJknDrzyyAWILJAd9/Y+UavgPG5hmJExaiNozRmDYxbhcZlLsTtaHUVwS3N7Z9dXhUKFQDCDtbwtX8OpUlLrQMyUihUxdSfMP5tGcldrpwDAt4sYacF7RTZi8qiPT7RLimi1Jp2fMOJdokzU3Z7hmPrrGXx0mXmFGpuDqdo13+q/Zz+HxAnIYSsQSpgGCVhs46O+YeJ2jCYlAccxtGKgo8HS/JlyEYSXKF1EkiyQb/dtax4pv8AlpN6OQTA8pBNBU7D6wZKlhA5k1vX2oaesaGQP35/Uo9dYpFbF31NYmQzcorpWL1pcgqDVc1rXd7eMMAQy9q9dz947UNZ4KWWYBIdvwuY9MlVCkgGuo/wILA7BSimZLU4AChr1rfpGymKjE5RUvUbCLJfE5od1KYWoPrDRLVm34alJKwXcMQ3m7+0EyVJLlgCNIzXBuLNn71SQ4GU2dqkP+WjScPWlaXQ2lLFvAwmKhrw7hSJoq49DTTxPmIM4ZwiT3mRSCS7Dmb5Cpi/gWGLBYdm2vd7jePZWKKMSmgJfX38PKJtjLcXwJKCQM4GjKNesLJ2BSkMorKX/rP0r7xv8XJzJcsa0H76xmeIJooHxik7E9CKbhQEgoJSBpU+davFf/C0qUhSiQEknkABL05iQQaExOZi35QPMfSDMDlHKFbO1fKsADXCcOlslEuZNStZYEkKAYEijCrg7Qi4TOUDNM8rXNE1SBkFWSAX5zT4jSNXgAhJQpOik0NTWl9bxycEkTJpErOoTVF+rJyuLN7wrGJ8Lw7vkqMqSoqzOc6hLIGUAXJCwTmLnWO4HjMQhZTTK/w5wA3RRBp82hmuVOmJMtJyueY7eNK9ANWO4iOP4DMlpl5X/lhyxqo0c+r39oANagBaGWxejaHyijiGITLYE5Uk3JAHUCrvb1hDguIplpM1cxQNj3oUTUucoBYEuKV9os4fxRc/45QUg5qgAggNlzAlxXTrakAjN8ckoM1RzB3YJ1HoTpvCXGDLsH6j6GNXxzg2JmKzBCAkOwFGD0BqxJFaN7xn14FYd0JK7ZVE+t2hgLJc56FvKBuKp7xCJaElajOlKIBqyVZlU8BBn8OoqylknbVvtDHgqZYnATAFCGKzbcDx0ruillDKGKVZXJ0YBROlKPGTx+JlzZs0jMDlSUqSbNStHIJLeW0Zz/UZKf8AiCVSmAMlKnG4Uw9hBKOGzJMolaEhUwOM4OZKXbxBLPaMkkma8ouM2gSSfb1gWYpLsfWAVLINFH1v9oHUSTVR9T+GNLIocIrR4kpPg8LpeZmzKDbt/hoJEhZTmffUNTq1+n+ILFiEIQN2BglOF/UC48feFM2cxYFtnHz2ioY+cSQF8psGGw/eAKGywX0/PCLcHMKVBQdwXFH+tRClUyZ/UPSOQqYG5mhiJ/6pcWTOl4ZOYqmAzCo5QL5ABy1IvHzTEJANTppGk4vP72apyBk5UgP5kvq7+0JcZISSHVVvzaEXWiUhKgOXNXaPZaST9/ysTTlYl1hQagoB1tEpU4lwkAnQkVB8TeAYVLlgn4VF93D/AHisYbLmJCrVDj3NonhRndJo1mc18hAhkuQCFHX4reTXiRnmJnEkcoDCjVd7daRAIJDkMOhYnyhtkkMkpKZZFwrmJ8SL+AEVTsPKyuFcxsKO25HnrBYYi5Eg1uRtoPH2iAyhLqBzaCvrbWLVYc5QrLTbp+axAKKhQJrTR/KGKg3A4FalHK2jkcwGbyP3hoqTlJ70/DTlBSDbmqxPipoBwqpoQEocJU7tUeJgteBUUlSpiiBYWoNPzaIbLQVJ4t3ZHdliAWIOb/cwHKSdy8Vz8VPWsKQtZSOrt4kiF/8AGS5af5cspUKZ83pa5iheNXNCcxcVI8Tt716QUwtM3+F7bz5csZpqVgCxRWmxA8PWAsb21mlyUgvplIA8wWPW0YtPefpUaaAh/wDEV97zNXZ3B9oaQOvhppfa2pdAZ2cEddK/OGOC7SJBzFCqVYNe4uYyAlKXQudglIagfwBgvCrSE1+LMxCmPrtp69YbZKSN4O2YCOSUpyoOBkB3JoutBcxqOx3aWVMlTDPWmWtU4nKtSQWISxFbVbyj4nisUWJdSS5YAMOvhQtFmCnTk8zEbG3WqnpVjC2Okfef4+RLWZnfoIYk/wAxLD3+cNcJxXDz0qMuZLmZRUAgt9h1j8+43i0xRzqTlUSwILVFzSr+cSRxaxUlRJpduh8RuISbE4r6fbzwOVNWFqUtx8IzkAakpZ1B/GGmE4fKlMU5nFAStSq2NzePgo4ipJZUsJ1oGq1L3NYIn8ezJMtRVcqSQS5NWf1Njr4QZMfrX0+48Rnj4QpixLM5YXta49YyIxCCsuA/6STqdjYjr9Y+bjj0xMtSUrUywywQ7jStx5dIDlcYmUJWqlnIIDWoX2h5EuH6bXHZxNKwkZWID67sRvT0gPEZkEFyDc9PzaMrju1GIWoHvFEp3SkML1DN53gef2lxKrl31IHraLTJcTW4mXLXxbCLmZO4TJ/mk0BICzUXJUcm7xoO0nEBNSZgZSVDlIcUqz5ujUb5vHykcRmBfeFQzCr3+reRg+Vx+YgLSgDKficUJd2o5ArYRDWzRVQyLsTudPeIzFmxADGlfx4QYjiqiWWQBuK6vA87EKcnMcv9xNtKRRFGylzwFPv9fkxhjMAZiOrAn8t0j5xJxM13BsXcFmOl+kNOHcWmZjU0Z+vmfvCY0h9iikKdLitAbgx7hGWskliT4tQQrmcQKjRBJvQaetTQws/4oUKUuWuqyKEOKAD6Q0xOJtZsgDVzFAVtGfHalSgCZb/7f8RfhePS1EO6d3H1ikyGmIUzf5kxZFFKJL9S4iriOGWF1a3SOMhSllKSGcs5uAaH0h2nhasiM81AJTYFRYOWdkkPrQ6jV4TLQOuWhIBAU7Fy1A9gOv7QLJKw2VBAdnUKV8Y6OjOy+0MP4ZUlJWVJDirKem9LP9IAM9nYAqINndtY6Ogj9Klp0AzTmYKDD+r5afjRcOZWVLu/xPo7hz7x0dGhmuTQ4PgPeFIEwAkua5jl6c1V7JhvP7PYeXOCTMmFIHMFAB6m3yLgVFo6OjnlJnRGKPZGGQFApJGUAlIOUBJL9XJY8xpsI7jOLlZCoGjhgVBZZIcVSOUEvp4vHR0OMbJcqtGGmTASQEO7swLeT29ItlSScoACdqv7O8dHRqzKIV3qkAp5VJUA5IL9DejxTLwpUR8LdGp0ca2jo6IvRdbCpuHWr4QoNYvTzP1iyRwxanCTUOVAhQpqVKav1eOjojNluK0E90AWCEgsaf1A1cl6b/hgvhfDufnSWvQPfYg9Q0dHQXoK2HTeGys6EZh3eahIDMqjsTcOTeIYjEyglUtJCkoKgDl5FAWqKkm3MTVjWOjoKsbdbFxShSglTlTAFKBSg/qVr1AEI8WtOc5aF6D4vclo9jouJnIvkEk5QCVC5IbxprrFs7DKQkqIDMWLt6uY6OhMWNiZcsOySC13o25ESmIbKRc62EdHRoSXfwazYOafh3jxWHmJWHYGgcUb7mPI6FY6DcL3LtNKg2oAY7O4v4wPPXLKyaqT+kgBPi4EdHQxASpZU9VN+dKaQdwycAplJdBoa/OOjoOg7DcZjZOchOdFapBcE61VUeRgXiGFSQFgO2oNSDv09Y6OhPQ07AJ6wAw5a1+nhEJmUnanrHsdFEMaYGdJTKLylKWBfMQkvY3pp6QJicXMSwOY0vTrHR0FgtH/2Q=="/>
          <p:cNvSpPr>
            <a:spLocks noChangeAspect="1" noChangeArrowheads="1"/>
          </p:cNvSpPr>
          <p:nvPr/>
        </p:nvSpPr>
        <p:spPr bwMode="auto">
          <a:xfrm>
            <a:off x="931863" y="1152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endParaRPr lang="en-US" altLang="en-US"/>
          </a:p>
        </p:txBody>
      </p:sp>
      <p:pic>
        <p:nvPicPr>
          <p:cNvPr id="59397" name="Picture 5"/>
          <p:cNvPicPr>
            <a:picLocks noChangeAspect="1" noChangeArrowheads="1"/>
          </p:cNvPicPr>
          <p:nvPr/>
        </p:nvPicPr>
        <p:blipFill>
          <a:blip r:embed="rId6" cstate="print">
            <a:extLst/>
          </a:blip>
          <a:srcRect/>
          <a:stretch>
            <a:fillRect/>
          </a:stretch>
        </p:blipFill>
        <p:spPr bwMode="auto">
          <a:xfrm>
            <a:off x="381394" y="1088116"/>
            <a:ext cx="2997407" cy="1771924"/>
          </a:xfrm>
          <a:prstGeom prst="rect">
            <a:avLst/>
          </a:prstGeom>
          <a:noFill/>
          <a:ln w="9525" cap="flat" cmpd="sng">
            <a:solidFill>
              <a:schemeClr val="accent1"/>
            </a:solidFill>
            <a:prstDash val="solid"/>
            <a:miter lim="800000"/>
            <a:headEnd/>
            <a:tailEnd/>
          </a:ln>
          <a:effectLst>
            <a:glow rad="139700">
              <a:schemeClr val="accent4">
                <a:satMod val="175000"/>
                <a:alpha val="40000"/>
              </a:schemeClr>
            </a:glow>
          </a:effectLst>
          <a:extLst/>
        </p:spPr>
      </p:pic>
      <p:pic>
        <p:nvPicPr>
          <p:cNvPr id="59399" name="Picture 7" descr="https://encrypted-tbn3.gstatic.com/images?q=tbn:ANd9GcSP3oEe4ApFu5yWgGq0q6_vRNx6Pgj-43rkkHcDzxeGY-amTK8k"/>
          <p:cNvPicPr>
            <a:picLocks noChangeAspect="1" noChangeArrowheads="1"/>
          </p:cNvPicPr>
          <p:nvPr/>
        </p:nvPicPr>
        <p:blipFill rotWithShape="1">
          <a:blip r:embed="rId7" cstate="print">
            <a:extLst/>
          </a:blip>
          <a:srcRect t="1" b="38581"/>
          <a:stretch/>
        </p:blipFill>
        <p:spPr bwMode="auto">
          <a:xfrm>
            <a:off x="381392" y="5118894"/>
            <a:ext cx="2997409" cy="1668462"/>
          </a:xfrm>
          <a:prstGeom prst="rect">
            <a:avLst/>
          </a:prstGeom>
          <a:noFill/>
          <a:ln>
            <a:solidFill>
              <a:schemeClr val="accent1"/>
            </a:solidFill>
          </a:ln>
          <a:effectLst>
            <a:glow rad="139700">
              <a:schemeClr val="accent4">
                <a:satMod val="175000"/>
                <a:alpha val="40000"/>
              </a:schemeClr>
            </a:glow>
          </a:effectLst>
          <a:extLst/>
        </p:spPr>
      </p:pic>
      <p:sp>
        <p:nvSpPr>
          <p:cNvPr id="13327" name="TextBox 3"/>
          <p:cNvSpPr txBox="1">
            <a:spLocks noChangeArrowheads="1"/>
          </p:cNvSpPr>
          <p:nvPr/>
        </p:nvSpPr>
        <p:spPr bwMode="auto">
          <a:xfrm>
            <a:off x="3549936" y="1420704"/>
            <a:ext cx="300355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b="1" dirty="0">
                <a:solidFill>
                  <a:srgbClr val="0076C0"/>
                </a:solidFill>
              </a:rPr>
              <a:t>If </a:t>
            </a:r>
            <a:r>
              <a:rPr lang="en-US" altLang="en-US" sz="1800" b="1" dirty="0">
                <a:solidFill>
                  <a:srgbClr val="0076C0"/>
                </a:solidFill>
              </a:rPr>
              <a:t>too small, </a:t>
            </a:r>
            <a:r>
              <a:rPr lang="en-US" altLang="en-US" b="1" dirty="0">
                <a:solidFill>
                  <a:srgbClr val="0076C0"/>
                </a:solidFill>
              </a:rPr>
              <a:t>your compost won’t hold enough heat. </a:t>
            </a:r>
            <a:endParaRPr lang="en-US" altLang="en-US" b="1" dirty="0" smtClean="0">
              <a:solidFill>
                <a:srgbClr val="0076C0"/>
              </a:solidFill>
            </a:endParaRPr>
          </a:p>
          <a:p>
            <a:r>
              <a:rPr lang="en-US" altLang="en-US" b="1" dirty="0" smtClean="0">
                <a:solidFill>
                  <a:srgbClr val="0076C0"/>
                </a:solidFill>
              </a:rPr>
              <a:t>If </a:t>
            </a:r>
            <a:r>
              <a:rPr lang="en-US" altLang="en-US" sz="1800" b="1" dirty="0">
                <a:solidFill>
                  <a:srgbClr val="0076C0"/>
                </a:solidFill>
              </a:rPr>
              <a:t>too large,</a:t>
            </a:r>
            <a:r>
              <a:rPr lang="en-US" altLang="en-US" b="1" dirty="0">
                <a:solidFill>
                  <a:srgbClr val="0076C0"/>
                </a:solidFill>
              </a:rPr>
              <a:t> air won’t penetrate the pile.</a:t>
            </a:r>
          </a:p>
          <a:p>
            <a:endParaRPr lang="en-US" altLang="en-US" b="1" dirty="0">
              <a:solidFill>
                <a:srgbClr val="0076C0"/>
              </a:solidFill>
            </a:endParaRPr>
          </a:p>
        </p:txBody>
      </p:sp>
      <p:sp>
        <p:nvSpPr>
          <p:cNvPr id="29" name="TextBox 28"/>
          <p:cNvSpPr txBox="1"/>
          <p:nvPr/>
        </p:nvSpPr>
        <p:spPr>
          <a:xfrm>
            <a:off x="1509713" y="3237743"/>
            <a:ext cx="4468812" cy="1446550"/>
          </a:xfrm>
          <a:prstGeom prst="rect">
            <a:avLst/>
          </a:prstGeom>
          <a:noFill/>
        </p:spPr>
        <p:txBody>
          <a:bodyPr>
            <a:spAutoFit/>
          </a:bodyPr>
          <a:lstStyle/>
          <a:p>
            <a:pPr marL="285750" indent="-285750">
              <a:spcBef>
                <a:spcPts val="1200"/>
              </a:spcBef>
              <a:buFont typeface="Arial" panose="020B0604020202020204" pitchFamily="34" charset="0"/>
              <a:buChar char="•"/>
              <a:defRPr/>
            </a:pPr>
            <a:r>
              <a:rPr lang="en-US" altLang="en-US" sz="1400" b="1" dirty="0" smtClean="0">
                <a:solidFill>
                  <a:srgbClr val="0076C0"/>
                </a:solidFill>
                <a:latin typeface="Arial" charset="0"/>
              </a:rPr>
              <a:t>Add </a:t>
            </a:r>
            <a:r>
              <a:rPr lang="en-US" altLang="en-US" sz="1400" b="1" dirty="0">
                <a:solidFill>
                  <a:srgbClr val="0076C0"/>
                </a:solidFill>
                <a:latin typeface="Arial" charset="0"/>
              </a:rPr>
              <a:t>a </a:t>
            </a:r>
            <a:r>
              <a:rPr lang="en-US" altLang="en-US" b="1" dirty="0">
                <a:solidFill>
                  <a:srgbClr val="0076C0"/>
                </a:solidFill>
                <a:latin typeface="Arial" charset="0"/>
              </a:rPr>
              <a:t>coarse layer </a:t>
            </a:r>
            <a:r>
              <a:rPr lang="en-US" altLang="en-US" sz="1400" b="1" dirty="0">
                <a:solidFill>
                  <a:srgbClr val="0076C0"/>
                </a:solidFill>
                <a:latin typeface="Arial" charset="0"/>
              </a:rPr>
              <a:t>to the bottom of the pile</a:t>
            </a:r>
          </a:p>
          <a:p>
            <a:pPr marL="285750" indent="-285750">
              <a:spcBef>
                <a:spcPts val="1200"/>
              </a:spcBef>
              <a:buFont typeface="Arial" panose="020B0604020202020204" pitchFamily="34" charset="0"/>
              <a:buChar char="•"/>
              <a:defRPr/>
            </a:pPr>
            <a:r>
              <a:rPr lang="en-US" sz="1400" b="1" dirty="0" smtClean="0">
                <a:solidFill>
                  <a:srgbClr val="0076C0"/>
                </a:solidFill>
                <a:latin typeface="Arial" charset="0"/>
              </a:rPr>
              <a:t>Add </a:t>
            </a:r>
            <a:r>
              <a:rPr lang="en-US" b="1" dirty="0" smtClean="0">
                <a:solidFill>
                  <a:srgbClr val="0076C0"/>
                </a:solidFill>
                <a:latin typeface="Arial" charset="0"/>
              </a:rPr>
              <a:t>ventilation</a:t>
            </a:r>
            <a:r>
              <a:rPr lang="en-US" sz="1400" b="1" dirty="0" smtClean="0">
                <a:solidFill>
                  <a:srgbClr val="0076C0"/>
                </a:solidFill>
                <a:latin typeface="Arial" charset="0"/>
              </a:rPr>
              <a:t> with perforated </a:t>
            </a:r>
            <a:r>
              <a:rPr lang="en-US" sz="1400" b="1" dirty="0">
                <a:solidFill>
                  <a:srgbClr val="0076C0"/>
                </a:solidFill>
                <a:latin typeface="Arial" charset="0"/>
              </a:rPr>
              <a:t>PVC pipe, </a:t>
            </a:r>
            <a:r>
              <a:rPr lang="en-US" sz="1400" b="1" dirty="0" smtClean="0">
                <a:solidFill>
                  <a:srgbClr val="0076C0"/>
                </a:solidFill>
                <a:latin typeface="Arial" charset="0"/>
              </a:rPr>
              <a:t>wire </a:t>
            </a:r>
            <a:r>
              <a:rPr lang="en-US" sz="1400" b="1" dirty="0">
                <a:solidFill>
                  <a:srgbClr val="0076C0"/>
                </a:solidFill>
                <a:latin typeface="Arial" charset="0"/>
              </a:rPr>
              <a:t>mesh cylinders, or metal pipes</a:t>
            </a:r>
          </a:p>
          <a:p>
            <a:pPr marL="285750" indent="-285750">
              <a:spcBef>
                <a:spcPts val="1200"/>
              </a:spcBef>
              <a:buFont typeface="Arial" panose="020B0604020202020204" pitchFamily="34" charset="0"/>
              <a:buChar char="•"/>
              <a:defRPr/>
            </a:pPr>
            <a:r>
              <a:rPr lang="en-US" sz="1400" b="1" dirty="0">
                <a:solidFill>
                  <a:srgbClr val="0076C0"/>
                </a:solidFill>
                <a:latin typeface="Arial" charset="0"/>
              </a:rPr>
              <a:t>Use an </a:t>
            </a:r>
            <a:r>
              <a:rPr lang="en-US" b="1" dirty="0">
                <a:solidFill>
                  <a:srgbClr val="0076C0"/>
                </a:solidFill>
                <a:latin typeface="Arial" charset="0"/>
              </a:rPr>
              <a:t>aerator tool </a:t>
            </a:r>
            <a:endParaRPr lang="en-US" dirty="0">
              <a:latin typeface="Arial" charset="0"/>
            </a:endParaRPr>
          </a:p>
        </p:txBody>
      </p:sp>
      <p:sp>
        <p:nvSpPr>
          <p:cNvPr id="13329" name="TextBox 29"/>
          <p:cNvSpPr txBox="1">
            <a:spLocks noChangeArrowheads="1"/>
          </p:cNvSpPr>
          <p:nvPr/>
        </p:nvSpPr>
        <p:spPr bwMode="auto">
          <a:xfrm>
            <a:off x="1" y="919163"/>
            <a:ext cx="9139238" cy="369332"/>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sz="1800" b="1" dirty="0">
                <a:solidFill>
                  <a:srgbClr val="FFFAC4"/>
                </a:solidFill>
              </a:rPr>
              <a:t>1 cubic yard is ideal</a:t>
            </a:r>
            <a:endParaRPr lang="en-US" altLang="en-US" sz="1800" dirty="0">
              <a:solidFill>
                <a:srgbClr val="FFFAC4"/>
              </a:solidFill>
            </a:endParaRPr>
          </a:p>
        </p:txBody>
      </p:sp>
      <p:sp>
        <p:nvSpPr>
          <p:cNvPr id="13330" name="TextBox 30"/>
          <p:cNvSpPr txBox="1">
            <a:spLocks noChangeArrowheads="1"/>
          </p:cNvSpPr>
          <p:nvPr/>
        </p:nvSpPr>
        <p:spPr bwMode="auto">
          <a:xfrm>
            <a:off x="1" y="2882900"/>
            <a:ext cx="9139238" cy="40011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sz="1600" b="1" dirty="0">
                <a:solidFill>
                  <a:srgbClr val="FFFAC4"/>
                </a:solidFill>
              </a:rPr>
              <a:t>Efficient bacteria need </a:t>
            </a:r>
            <a:r>
              <a:rPr lang="en-US" altLang="en-US" sz="2000" b="1" dirty="0">
                <a:solidFill>
                  <a:srgbClr val="FFFAC4"/>
                </a:solidFill>
              </a:rPr>
              <a:t>oxygen</a:t>
            </a:r>
            <a:r>
              <a:rPr lang="en-US" altLang="en-US" sz="1800" b="1" dirty="0">
                <a:solidFill>
                  <a:srgbClr val="FFFAC4"/>
                </a:solidFill>
              </a:rPr>
              <a:t>!</a:t>
            </a:r>
            <a:endParaRPr lang="en-US" altLang="en-US" sz="1800" dirty="0">
              <a:solidFill>
                <a:srgbClr val="FFFAC4"/>
              </a:solidFill>
            </a:endParaRPr>
          </a:p>
        </p:txBody>
      </p:sp>
      <p:sp>
        <p:nvSpPr>
          <p:cNvPr id="13331" name="TextBox 31"/>
          <p:cNvSpPr txBox="1">
            <a:spLocks noChangeArrowheads="1"/>
          </p:cNvSpPr>
          <p:nvPr/>
        </p:nvSpPr>
        <p:spPr bwMode="auto">
          <a:xfrm>
            <a:off x="1" y="4738688"/>
            <a:ext cx="9139238" cy="369332"/>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sz="1800" b="1" i="1" dirty="0">
                <a:solidFill>
                  <a:srgbClr val="FFFAC4"/>
                </a:solidFill>
              </a:rPr>
              <a:t>Too little </a:t>
            </a:r>
            <a:r>
              <a:rPr lang="en-US" altLang="en-US" sz="1800" b="1" dirty="0">
                <a:solidFill>
                  <a:srgbClr val="FFFAC4"/>
                </a:solidFill>
              </a:rPr>
              <a:t>moisture slows decomposition and </a:t>
            </a:r>
            <a:r>
              <a:rPr lang="en-US" altLang="en-US" sz="1800" b="1" i="1" dirty="0">
                <a:solidFill>
                  <a:srgbClr val="FFFAC4"/>
                </a:solidFill>
              </a:rPr>
              <a:t>too much </a:t>
            </a:r>
            <a:r>
              <a:rPr lang="en-US" altLang="en-US" sz="1800" b="1" dirty="0">
                <a:solidFill>
                  <a:srgbClr val="FFFAC4"/>
                </a:solidFill>
              </a:rPr>
              <a:t>is suffocating</a:t>
            </a:r>
            <a:endParaRPr lang="en-US" altLang="en-US" sz="1800" dirty="0">
              <a:solidFill>
                <a:srgbClr val="FFFAC4"/>
              </a:solidFill>
            </a:endParaRPr>
          </a:p>
        </p:txBody>
      </p:sp>
      <p:pic>
        <p:nvPicPr>
          <p:cNvPr id="13332" name="Picture 6" descr="S:\Graphics &amp; logos\Our Logos\FSWCD Logo Complete\Screen &amp; Web\Bitmapped Images\hrz-full-color-on-white(smal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00838" y="34220"/>
            <a:ext cx="24384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3" name="TextBox 41"/>
          <p:cNvSpPr txBox="1">
            <a:spLocks noChangeArrowheads="1"/>
          </p:cNvSpPr>
          <p:nvPr/>
        </p:nvSpPr>
        <p:spPr bwMode="auto">
          <a:xfrm>
            <a:off x="3660777" y="5261416"/>
            <a:ext cx="4835524"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b="1" dirty="0">
                <a:solidFill>
                  <a:srgbClr val="0076C0"/>
                </a:solidFill>
              </a:rPr>
              <a:t>Your pile should be about as moist as a </a:t>
            </a:r>
            <a:r>
              <a:rPr lang="en-US" altLang="en-US" sz="1800" b="1" dirty="0">
                <a:solidFill>
                  <a:srgbClr val="0076C0"/>
                </a:solidFill>
              </a:rPr>
              <a:t>wrung-out </a:t>
            </a:r>
            <a:r>
              <a:rPr lang="en-US" altLang="en-US" sz="1800" b="1" dirty="0" smtClean="0">
                <a:solidFill>
                  <a:srgbClr val="0076C0"/>
                </a:solidFill>
              </a:rPr>
              <a:t>sponge</a:t>
            </a:r>
            <a:endParaRPr lang="en-US" altLang="en-US" b="1" dirty="0">
              <a:solidFill>
                <a:srgbClr val="0076C0"/>
              </a:solidFill>
            </a:endParaRPr>
          </a:p>
          <a:p>
            <a:endParaRPr lang="en-US" altLang="en-US" b="1" dirty="0">
              <a:solidFill>
                <a:srgbClr val="0076C0"/>
              </a:solidFill>
            </a:endParaRPr>
          </a:p>
          <a:p>
            <a:endParaRPr lang="en-US" altLang="en-US" b="1" dirty="0">
              <a:solidFill>
                <a:srgbClr val="0076C0"/>
              </a:solidFill>
            </a:endParaRPr>
          </a:p>
          <a:p>
            <a:r>
              <a:rPr lang="en-US" altLang="en-US" b="1" dirty="0">
                <a:solidFill>
                  <a:srgbClr val="0076C0"/>
                </a:solidFill>
              </a:rPr>
              <a:t>            </a:t>
            </a:r>
          </a:p>
          <a:p>
            <a:r>
              <a:rPr lang="en-US" altLang="en-US" b="1" dirty="0">
                <a:solidFill>
                  <a:srgbClr val="0076C0"/>
                </a:solidFill>
              </a:rPr>
              <a:t>          Rainwater    is best!</a:t>
            </a:r>
            <a:endParaRPr lang="en-US" altLang="en-US" dirty="0"/>
          </a:p>
        </p:txBody>
      </p:sp>
      <p:cxnSp>
        <p:nvCxnSpPr>
          <p:cNvPr id="13334" name="Straight Arrow Connector 14"/>
          <p:cNvCxnSpPr>
            <a:cxnSpLocks noChangeShapeType="1"/>
          </p:cNvCxnSpPr>
          <p:nvPr/>
        </p:nvCxnSpPr>
        <p:spPr bwMode="auto">
          <a:xfrm>
            <a:off x="6602413" y="1724025"/>
            <a:ext cx="11112" cy="909638"/>
          </a:xfrm>
          <a:prstGeom prst="straightConnector1">
            <a:avLst/>
          </a:prstGeom>
          <a:noFill/>
          <a:ln w="9525" algn="ctr">
            <a:solidFill>
              <a:srgbClr val="00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13335" name="Straight Arrow Connector 47"/>
          <p:cNvCxnSpPr>
            <a:cxnSpLocks noChangeShapeType="1"/>
          </p:cNvCxnSpPr>
          <p:nvPr/>
        </p:nvCxnSpPr>
        <p:spPr bwMode="auto">
          <a:xfrm flipH="1">
            <a:off x="7789865" y="2147182"/>
            <a:ext cx="706437" cy="487363"/>
          </a:xfrm>
          <a:prstGeom prst="straightConnector1">
            <a:avLst/>
          </a:prstGeom>
          <a:noFill/>
          <a:ln w="9525" algn="ctr">
            <a:solidFill>
              <a:srgbClr val="00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13336" name="Straight Arrow Connector 50"/>
          <p:cNvCxnSpPr>
            <a:cxnSpLocks noChangeShapeType="1"/>
          </p:cNvCxnSpPr>
          <p:nvPr/>
        </p:nvCxnSpPr>
        <p:spPr bwMode="auto">
          <a:xfrm flipH="1">
            <a:off x="6697664" y="2657475"/>
            <a:ext cx="954087" cy="0"/>
          </a:xfrm>
          <a:prstGeom prst="straightConnector1">
            <a:avLst/>
          </a:prstGeom>
          <a:noFill/>
          <a:ln w="9525" algn="ctr">
            <a:solidFill>
              <a:srgbClr val="000000"/>
            </a:solidFill>
            <a:round/>
            <a:headEnd type="arrow" w="med" len="med"/>
            <a:tailEnd type="arrow" w="med" len="med"/>
          </a:ln>
          <a:extLst>
            <a:ext uri="{909E8E84-426E-40DD-AFC4-6F175D3DCCD1}">
              <a14:hiddenFill xmlns:a14="http://schemas.microsoft.com/office/drawing/2010/main">
                <a:noFill/>
              </a14:hiddenFill>
            </a:ext>
          </a:extLst>
        </p:spPr>
      </p:cxnSp>
      <p:sp>
        <p:nvSpPr>
          <p:cNvPr id="13337" name="TextBox 56"/>
          <p:cNvSpPr txBox="1">
            <a:spLocks noChangeArrowheads="1"/>
          </p:cNvSpPr>
          <p:nvPr/>
        </p:nvSpPr>
        <p:spPr bwMode="auto">
          <a:xfrm rot="-2130291">
            <a:off x="7204075" y="3825875"/>
            <a:ext cx="673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sz="1100"/>
              <a:t>3 feet</a:t>
            </a:r>
          </a:p>
        </p:txBody>
      </p:sp>
      <p:pic>
        <p:nvPicPr>
          <p:cNvPr id="59394" name="Picture 2" descr="http://cdn.shopify.com/s/files/1/0063/5972/files/aerator_still.jpg?1465"/>
          <p:cNvPicPr>
            <a:picLocks noChangeAspect="1" noChangeArrowheads="1"/>
          </p:cNvPicPr>
          <p:nvPr/>
        </p:nvPicPr>
        <p:blipFill>
          <a:blip r:embed="rId9" cstate="print">
            <a:extLst/>
          </a:blip>
          <a:srcRect/>
          <a:stretch>
            <a:fillRect/>
          </a:stretch>
        </p:blipFill>
        <p:spPr bwMode="auto">
          <a:xfrm>
            <a:off x="5979261" y="3014705"/>
            <a:ext cx="2996521" cy="1723983"/>
          </a:xfrm>
          <a:prstGeom prst="rect">
            <a:avLst/>
          </a:prstGeom>
          <a:noFill/>
          <a:ln>
            <a:solidFill>
              <a:srgbClr val="0076C0"/>
            </a:solidFill>
          </a:ln>
          <a:effectLst>
            <a:glow rad="139700">
              <a:schemeClr val="accent4">
                <a:satMod val="175000"/>
                <a:alpha val="40000"/>
              </a:schemeClr>
            </a:glow>
          </a:effectLst>
          <a:extLst/>
        </p:spPr>
      </p:pic>
      <p:grpSp>
        <p:nvGrpSpPr>
          <p:cNvPr id="13339" name="Group 1"/>
          <p:cNvGrpSpPr>
            <a:grpSpLocks/>
          </p:cNvGrpSpPr>
          <p:nvPr/>
        </p:nvGrpSpPr>
        <p:grpSpPr bwMode="auto">
          <a:xfrm>
            <a:off x="6595823" y="1482020"/>
            <a:ext cx="2144511" cy="1392237"/>
            <a:chOff x="6498448" y="1490663"/>
            <a:chExt cx="2143902" cy="1392237"/>
          </a:xfrm>
        </p:grpSpPr>
        <p:pic>
          <p:nvPicPr>
            <p:cNvPr id="13340" name="Picture 11" descr="http://ih.constantcontact.com/fs195/1101297532875/img/281.png?a=111708928998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83375" y="1490663"/>
              <a:ext cx="16891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1" name="TextBox 27"/>
            <p:cNvSpPr txBox="1">
              <a:spLocks noChangeArrowheads="1"/>
            </p:cNvSpPr>
            <p:nvPr/>
          </p:nvSpPr>
          <p:spPr bwMode="auto">
            <a:xfrm>
              <a:off x="6943725" y="2620963"/>
              <a:ext cx="673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sz="1100"/>
                <a:t>3 feet</a:t>
              </a:r>
            </a:p>
          </p:txBody>
        </p:sp>
        <p:sp>
          <p:nvSpPr>
            <p:cNvPr id="13342" name="TextBox 57"/>
            <p:cNvSpPr txBox="1">
              <a:spLocks noChangeArrowheads="1"/>
            </p:cNvSpPr>
            <p:nvPr/>
          </p:nvSpPr>
          <p:spPr bwMode="auto">
            <a:xfrm rot="5400000">
              <a:off x="6292666" y="2080620"/>
              <a:ext cx="673100" cy="26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sz="1100"/>
                <a:t>3 feet</a:t>
              </a:r>
            </a:p>
          </p:txBody>
        </p:sp>
        <p:sp>
          <p:nvSpPr>
            <p:cNvPr id="13343" name="TextBox 27"/>
            <p:cNvSpPr txBox="1">
              <a:spLocks noChangeArrowheads="1"/>
            </p:cNvSpPr>
            <p:nvPr/>
          </p:nvSpPr>
          <p:spPr bwMode="auto">
            <a:xfrm rot="-2174347">
              <a:off x="7942263" y="2327275"/>
              <a:ext cx="700087"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sz="1100"/>
                <a:t>3 feet</a:t>
              </a:r>
            </a:p>
          </p:txBody>
        </p:sp>
      </p:grpSp>
    </p:spTree>
    <p:extLst>
      <p:ext uri="{BB962C8B-B14F-4D97-AF65-F5344CB8AC3E}">
        <p14:creationId xmlns:p14="http://schemas.microsoft.com/office/powerpoint/2010/main" val="311133713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27"/>
                                        </p:tgtEl>
                                        <p:attrNameLst>
                                          <p:attrName>style.visibility</p:attrName>
                                        </p:attrNameLst>
                                      </p:cBhvr>
                                      <p:to>
                                        <p:strVal val="visible"/>
                                      </p:to>
                                    </p:set>
                                    <p:animEffect transition="in" filter="barn(inVertical)">
                                      <p:cBhvr>
                                        <p:cTn id="7" dur="500"/>
                                        <p:tgtEl>
                                          <p:spTgt spid="133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333"/>
                                        </p:tgtEl>
                                        <p:attrNameLst>
                                          <p:attrName>style.visibility</p:attrName>
                                        </p:attrNameLst>
                                      </p:cBhvr>
                                      <p:to>
                                        <p:strVal val="visible"/>
                                      </p:to>
                                    </p:set>
                                    <p:animEffect transition="in" filter="barn(inVertical)">
                                      <p:cBhvr>
                                        <p:cTn id="17" dur="500"/>
                                        <p:tgtEl>
                                          <p:spTgt spid="13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7" grpId="0"/>
      <p:bldP spid="29" grpId="0"/>
      <p:bldP spid="1333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6" descr="http://i.ytimg.com/vi/ROpf6J0340A/hqdefault.jpg"/>
          <p:cNvPicPr>
            <a:picLocks noChangeAspect="1" noChangeArrowheads="1"/>
          </p:cNvPicPr>
          <p:nvPr/>
        </p:nvPicPr>
        <p:blipFill>
          <a:blip r:embed="rId3" cstate="print">
            <a:lum bright="28000" contrast="-58000"/>
            <a:extLst>
              <a:ext uri="{28A0092B-C50C-407E-A947-70E740481C1C}">
                <a14:useLocalDpi xmlns:a14="http://schemas.microsoft.com/office/drawing/2010/main" val="0"/>
              </a:ext>
            </a:extLst>
          </a:blip>
          <a:srcRect/>
          <a:stretch>
            <a:fillRect/>
          </a:stretch>
        </p:blipFill>
        <p:spPr bwMode="auto">
          <a:xfrm>
            <a:off x="0" y="784225"/>
            <a:ext cx="91440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23"/>
          <p:cNvSpPr txBox="1">
            <a:spLocks noChangeArrowheads="1"/>
          </p:cNvSpPr>
          <p:nvPr/>
        </p:nvSpPr>
        <p:spPr bwMode="auto">
          <a:xfrm>
            <a:off x="1246256" y="2531619"/>
            <a:ext cx="7920037" cy="892552"/>
          </a:xfrm>
          <a:prstGeom prst="rect">
            <a:avLst/>
          </a:prstGeom>
          <a:solidFill>
            <a:srgbClr val="6CB33F">
              <a:alpha val="76077"/>
            </a:srgbClr>
          </a:solidFill>
          <a:ln w="9525">
            <a:solidFill>
              <a:schemeClr val="tx2"/>
            </a:solidFill>
            <a:miter lim="800000"/>
            <a:headEnd/>
            <a:tailEnd/>
          </a:ln>
          <a:extLst/>
        </p:spPr>
        <p:txBody>
          <a:bodyPr wrap="square">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sz="2000" b="1" i="1" dirty="0">
                <a:solidFill>
                  <a:schemeClr val="bg1"/>
                </a:solidFill>
                <a:sym typeface="Symbol" pitchFamily="18" charset="2"/>
              </a:rPr>
              <a:t>Avoid weed seeds and disease</a:t>
            </a:r>
            <a:r>
              <a:rPr lang="en-US" altLang="en-US" sz="1800" b="1" i="1" dirty="0">
                <a:solidFill>
                  <a:schemeClr val="bg1"/>
                </a:solidFill>
                <a:sym typeface="Symbol" pitchFamily="18" charset="2"/>
              </a:rPr>
              <a:t>. </a:t>
            </a:r>
            <a:r>
              <a:rPr lang="en-US" altLang="en-US" sz="1800" b="1" i="1" dirty="0" smtClean="0">
                <a:solidFill>
                  <a:schemeClr val="bg1"/>
                </a:solidFill>
                <a:sym typeface="Symbol" pitchFamily="18" charset="2"/>
              </a:rPr>
              <a:t> </a:t>
            </a:r>
          </a:p>
          <a:p>
            <a:pPr marL="1028700" lvl="1">
              <a:buFont typeface="Arial" panose="020B0604020202020204" pitchFamily="34" charset="0"/>
              <a:buChar char="•"/>
            </a:pPr>
            <a:r>
              <a:rPr lang="en-US" altLang="en-US" sz="1800" b="1" i="1" dirty="0" smtClean="0">
                <a:solidFill>
                  <a:schemeClr val="bg1"/>
                </a:solidFill>
                <a:sym typeface="Symbol" pitchFamily="18" charset="2"/>
              </a:rPr>
              <a:t>Or </a:t>
            </a:r>
            <a:r>
              <a:rPr lang="en-US" altLang="en-US" sz="1800" dirty="0" smtClean="0">
                <a:solidFill>
                  <a:schemeClr val="bg1"/>
                </a:solidFill>
                <a:sym typeface="Symbol" pitchFamily="18" charset="2"/>
              </a:rPr>
              <a:t>ensure </a:t>
            </a:r>
            <a:r>
              <a:rPr lang="en-US" altLang="en-US" sz="1800" dirty="0">
                <a:solidFill>
                  <a:schemeClr val="bg1"/>
                </a:solidFill>
                <a:sym typeface="Symbol" pitchFamily="18" charset="2"/>
              </a:rPr>
              <a:t>it reaches </a:t>
            </a:r>
            <a:r>
              <a:rPr lang="en-US" altLang="en-US" sz="1800" u="sng" dirty="0">
                <a:solidFill>
                  <a:schemeClr val="bg1"/>
                </a:solidFill>
                <a:sym typeface="Symbol" pitchFamily="18" charset="2"/>
              </a:rPr>
              <a:t>at least 130 for a few </a:t>
            </a:r>
            <a:r>
              <a:rPr lang="en-US" altLang="en-US" sz="1800" u="sng" dirty="0" smtClean="0">
                <a:solidFill>
                  <a:schemeClr val="bg1"/>
                </a:solidFill>
                <a:sym typeface="Symbol" pitchFamily="18" charset="2"/>
              </a:rPr>
              <a:t>days</a:t>
            </a:r>
            <a:r>
              <a:rPr lang="en-US" altLang="en-US" dirty="0" smtClean="0">
                <a:solidFill>
                  <a:schemeClr val="bg1"/>
                </a:solidFill>
                <a:sym typeface="Symbol" pitchFamily="18" charset="2"/>
              </a:rPr>
              <a:t>.</a:t>
            </a:r>
          </a:p>
          <a:p>
            <a:pPr lvl="1" indent="0"/>
            <a:endParaRPr lang="en-US" altLang="en-US" dirty="0">
              <a:solidFill>
                <a:schemeClr val="bg1"/>
              </a:solidFill>
            </a:endParaRPr>
          </a:p>
        </p:txBody>
      </p:sp>
      <p:sp>
        <p:nvSpPr>
          <p:cNvPr id="21" name="TextBox 24"/>
          <p:cNvSpPr txBox="1">
            <a:spLocks noChangeArrowheads="1"/>
          </p:cNvSpPr>
          <p:nvPr/>
        </p:nvSpPr>
        <p:spPr bwMode="auto">
          <a:xfrm>
            <a:off x="1246256" y="3542394"/>
            <a:ext cx="7920037" cy="1454244"/>
          </a:xfrm>
          <a:prstGeom prst="rect">
            <a:avLst/>
          </a:prstGeom>
          <a:solidFill>
            <a:srgbClr val="6CB33F">
              <a:alpha val="76000"/>
            </a:srgbClr>
          </a:solidFill>
          <a:ln>
            <a:solidFill>
              <a:schemeClr val="tx2"/>
            </a:solidFill>
          </a:ln>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altLang="en-US" sz="2400" b="1" i="1" dirty="0" smtClean="0">
                <a:solidFill>
                  <a:schemeClr val="bg1"/>
                </a:solidFill>
                <a:latin typeface="+mn-lt"/>
                <a:sym typeface="Symbol" pitchFamily="18" charset="2"/>
              </a:rPr>
              <a:t>When to turn </a:t>
            </a:r>
            <a:r>
              <a:rPr lang="en-US" altLang="en-US" sz="2400" b="1" i="1" dirty="0">
                <a:solidFill>
                  <a:schemeClr val="bg1"/>
                </a:solidFill>
                <a:latin typeface="+mn-lt"/>
                <a:sym typeface="Symbol" pitchFamily="18" charset="2"/>
              </a:rPr>
              <a:t>?</a:t>
            </a:r>
            <a:endParaRPr lang="en-US" altLang="en-US" sz="2400" b="1" i="1" dirty="0" smtClean="0">
              <a:solidFill>
                <a:schemeClr val="bg1"/>
              </a:solidFill>
              <a:latin typeface="+mn-lt"/>
              <a:sym typeface="Symbol" pitchFamily="18" charset="2"/>
            </a:endParaRPr>
          </a:p>
          <a:p>
            <a:pPr marL="1028700" lvl="1">
              <a:buFont typeface="Arial" panose="020B0604020202020204" pitchFamily="34" charset="0"/>
              <a:buChar char="•"/>
              <a:defRPr/>
            </a:pPr>
            <a:r>
              <a:rPr lang="en-US" altLang="en-US" sz="1800" dirty="0">
                <a:solidFill>
                  <a:schemeClr val="bg1"/>
                </a:solidFill>
                <a:latin typeface="Arial" panose="020B0604020202020204" pitchFamily="34" charset="0"/>
                <a:cs typeface="Arial" panose="020B0604020202020204" pitchFamily="34" charset="0"/>
                <a:sym typeface="Symbol" pitchFamily="18" charset="2"/>
              </a:rPr>
              <a:t>W</a:t>
            </a:r>
            <a:r>
              <a:rPr lang="en-US" altLang="en-US" sz="1800" dirty="0" smtClean="0">
                <a:solidFill>
                  <a:schemeClr val="bg1"/>
                </a:solidFill>
                <a:latin typeface="Arial" panose="020B0604020202020204" pitchFamily="34" charset="0"/>
                <a:cs typeface="Arial" panose="020B0604020202020204" pitchFamily="34" charset="0"/>
                <a:sym typeface="Symbol" pitchFamily="18" charset="2"/>
              </a:rPr>
              <a:t>henever the temperature drops below 100</a:t>
            </a:r>
            <a:r>
              <a:rPr lang="en-US" altLang="en-US" sz="1800" dirty="0" smtClean="0">
                <a:solidFill>
                  <a:schemeClr val="bg1"/>
                </a:solidFill>
                <a:latin typeface="Arial" panose="020B0604020202020204" pitchFamily="34" charset="0"/>
                <a:cs typeface="Arial" panose="020B0604020202020204" pitchFamily="34" charset="0"/>
                <a:sym typeface="Symbol"/>
              </a:rPr>
              <a:t></a:t>
            </a:r>
            <a:r>
              <a:rPr lang="en-US" altLang="en-US" sz="1800" dirty="0" smtClean="0">
                <a:solidFill>
                  <a:schemeClr val="bg1"/>
                </a:solidFill>
                <a:latin typeface="Arial" panose="020B0604020202020204" pitchFamily="34" charset="0"/>
                <a:cs typeface="Arial" panose="020B0604020202020204" pitchFamily="34" charset="0"/>
                <a:sym typeface="Symbol" pitchFamily="18" charset="2"/>
              </a:rPr>
              <a:t>. </a:t>
            </a:r>
          </a:p>
          <a:p>
            <a:pPr marL="1028700" lvl="1">
              <a:buFont typeface="Arial" panose="020B0604020202020204" pitchFamily="34" charset="0"/>
              <a:buChar char="•"/>
              <a:defRPr/>
            </a:pPr>
            <a:r>
              <a:rPr lang="en-US" altLang="en-US" sz="1800" dirty="0" smtClean="0">
                <a:solidFill>
                  <a:schemeClr val="bg1"/>
                </a:solidFill>
                <a:latin typeface="Arial" panose="020B0604020202020204" pitchFamily="34" charset="0"/>
                <a:cs typeface="Arial" panose="020B0604020202020204" pitchFamily="34" charset="0"/>
                <a:sym typeface="Symbol" pitchFamily="18" charset="2"/>
              </a:rPr>
              <a:t>Every 6 weeks to 3 months is good, too </a:t>
            </a:r>
          </a:p>
          <a:p>
            <a:pPr marL="1028700" lvl="1">
              <a:buFont typeface="Arial" panose="020B0604020202020204" pitchFamily="34" charset="0"/>
              <a:buChar char="•"/>
              <a:defRPr/>
            </a:pPr>
            <a:r>
              <a:rPr lang="en-US" altLang="en-US" sz="1800" b="1" dirty="0" smtClean="0">
                <a:solidFill>
                  <a:schemeClr val="bg1"/>
                </a:solidFill>
                <a:latin typeface="Arial" panose="020B0604020202020204" pitchFamily="34" charset="0"/>
                <a:cs typeface="Arial" panose="020B0604020202020204" pitchFamily="34" charset="0"/>
              </a:rPr>
              <a:t>Ideal temperatures: 90</a:t>
            </a:r>
            <a:r>
              <a:rPr lang="en-US" altLang="en-US" sz="1800" b="1" dirty="0" smtClean="0">
                <a:solidFill>
                  <a:schemeClr val="bg1"/>
                </a:solidFill>
                <a:latin typeface="Arial" panose="020B0604020202020204" pitchFamily="34" charset="0"/>
                <a:cs typeface="Arial" panose="020B0604020202020204" pitchFamily="34" charset="0"/>
                <a:sym typeface="Symbol"/>
              </a:rPr>
              <a:t> - 150 F </a:t>
            </a:r>
            <a:r>
              <a:rPr lang="en-US" altLang="en-US" sz="1800" b="1" dirty="0" smtClean="0">
                <a:solidFill>
                  <a:schemeClr val="bg1"/>
                </a:solidFill>
                <a:latin typeface="Arial" panose="020B0604020202020204" pitchFamily="34" charset="0"/>
                <a:cs typeface="Arial" panose="020B0604020202020204" pitchFamily="34" charset="0"/>
              </a:rPr>
              <a:t> </a:t>
            </a:r>
          </a:p>
          <a:p>
            <a:pPr>
              <a:defRPr/>
            </a:pPr>
            <a:endParaRPr lang="en-US" altLang="en-US" sz="1050" dirty="0" smtClean="0">
              <a:solidFill>
                <a:schemeClr val="bg1"/>
              </a:solidFill>
            </a:endParaRPr>
          </a:p>
        </p:txBody>
      </p:sp>
      <p:sp>
        <p:nvSpPr>
          <p:cNvPr id="12293" name="Rectangle 31"/>
          <p:cNvSpPr>
            <a:spLocks noChangeArrowheads="1"/>
          </p:cNvSpPr>
          <p:nvPr/>
        </p:nvSpPr>
        <p:spPr bwMode="auto">
          <a:xfrm>
            <a:off x="38" y="5882570"/>
            <a:ext cx="9166225"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lgn="just"/>
            <a:endParaRPr lang="en-US" altLang="en-US" dirty="0">
              <a:solidFill>
                <a:srgbClr val="0076C0"/>
              </a:solidFill>
            </a:endParaRPr>
          </a:p>
        </p:txBody>
      </p:sp>
      <p:sp>
        <p:nvSpPr>
          <p:cNvPr id="12294" name="Rectangle 38"/>
          <p:cNvSpPr txBox="1">
            <a:spLocks noChangeArrowheads="1"/>
          </p:cNvSpPr>
          <p:nvPr/>
        </p:nvSpPr>
        <p:spPr bwMode="auto">
          <a:xfrm>
            <a:off x="266700" y="149225"/>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r>
              <a:rPr lang="en-US" altLang="en-US" sz="3200" b="1" dirty="0">
                <a:solidFill>
                  <a:srgbClr val="0076C0"/>
                </a:solidFill>
                <a:latin typeface="Myriad Web Pro" pitchFamily="34" charset="0"/>
              </a:rPr>
              <a:t>Composting: </a:t>
            </a:r>
            <a:r>
              <a:rPr lang="en-US" altLang="en-US" sz="2000" b="1" dirty="0">
                <a:solidFill>
                  <a:srgbClr val="0076C0"/>
                </a:solidFill>
                <a:latin typeface="Myriad Web Pro" pitchFamily="34" charset="0"/>
              </a:rPr>
              <a:t>Temp and Turning</a:t>
            </a:r>
          </a:p>
        </p:txBody>
      </p:sp>
      <p:pic>
        <p:nvPicPr>
          <p:cNvPr id="12296" name="Picture 6" descr="S:\Graphics &amp; logos\Our Logos\FSWCD Logo Complete\Screen &amp; Web\Bitmapped Images\hrz-full-color-on-white(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0838" y="34220"/>
            <a:ext cx="24384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42"/>
          <p:cNvSpPr txBox="1">
            <a:spLocks noChangeArrowheads="1"/>
          </p:cNvSpPr>
          <p:nvPr/>
        </p:nvSpPr>
        <p:spPr bwMode="auto">
          <a:xfrm>
            <a:off x="1267521" y="1355367"/>
            <a:ext cx="7920037" cy="984885"/>
          </a:xfrm>
          <a:prstGeom prst="rect">
            <a:avLst/>
          </a:prstGeom>
          <a:solidFill>
            <a:srgbClr val="6CB33F">
              <a:alpha val="76000"/>
            </a:srgbClr>
          </a:solidFill>
          <a:ln>
            <a:solidFill>
              <a:schemeClr val="tx2"/>
            </a:solidFill>
          </a:ln>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altLang="en-US" sz="2000" b="1" i="1" dirty="0" smtClean="0">
                <a:solidFill>
                  <a:schemeClr val="bg1"/>
                </a:solidFill>
                <a:sym typeface="Symbol" pitchFamily="18" charset="2"/>
              </a:rPr>
              <a:t>Fever! </a:t>
            </a:r>
          </a:p>
          <a:p>
            <a:pPr marL="1028700" lvl="1">
              <a:buFont typeface="Arial" panose="020B0604020202020204" pitchFamily="34" charset="0"/>
              <a:buChar char="•"/>
              <a:defRPr/>
            </a:pPr>
            <a:r>
              <a:rPr lang="en-US" altLang="en-US" sz="1800" u="sng" dirty="0" smtClean="0">
                <a:solidFill>
                  <a:schemeClr val="bg1"/>
                </a:solidFill>
                <a:sym typeface="Symbol" pitchFamily="18" charset="2"/>
              </a:rPr>
              <a:t>Excessive heat </a:t>
            </a:r>
            <a:r>
              <a:rPr lang="en-US" altLang="en-US" sz="1800" u="sng" dirty="0" smtClean="0">
                <a:solidFill>
                  <a:schemeClr val="bg1"/>
                </a:solidFill>
                <a:latin typeface="+mj-lt"/>
                <a:sym typeface="Symbol" pitchFamily="18" charset="2"/>
              </a:rPr>
              <a:t>above 150</a:t>
            </a:r>
            <a:r>
              <a:rPr lang="en-US" altLang="en-US" sz="1800" u="sng" dirty="0" smtClean="0">
                <a:solidFill>
                  <a:schemeClr val="bg1"/>
                </a:solidFill>
                <a:sym typeface="Symbol"/>
              </a:rPr>
              <a:t></a:t>
            </a:r>
            <a:r>
              <a:rPr lang="en-US" altLang="en-US" sz="1800" dirty="0" smtClean="0">
                <a:solidFill>
                  <a:schemeClr val="bg1"/>
                </a:solidFill>
                <a:sym typeface="Symbol"/>
              </a:rPr>
              <a:t> </a:t>
            </a:r>
            <a:r>
              <a:rPr lang="en-US" altLang="en-US" sz="1800" dirty="0" smtClean="0">
                <a:solidFill>
                  <a:schemeClr val="bg1"/>
                </a:solidFill>
                <a:sym typeface="Symbol" pitchFamily="18" charset="2"/>
              </a:rPr>
              <a:t>will kill beneficial bacteria</a:t>
            </a:r>
          </a:p>
          <a:p>
            <a:pPr marL="1028700" lvl="1">
              <a:buFont typeface="Arial" panose="020B0604020202020204" pitchFamily="34" charset="0"/>
              <a:buChar char="•"/>
              <a:defRPr/>
            </a:pPr>
            <a:endParaRPr lang="en-US" altLang="en-US" sz="2000" dirty="0" smtClean="0">
              <a:solidFill>
                <a:schemeClr val="bg1"/>
              </a:solidFill>
            </a:endParaRPr>
          </a:p>
        </p:txBody>
      </p:sp>
      <p:sp>
        <p:nvSpPr>
          <p:cNvPr id="16" name="TextBox 15"/>
          <p:cNvSpPr txBox="1"/>
          <p:nvPr/>
        </p:nvSpPr>
        <p:spPr>
          <a:xfrm>
            <a:off x="38" y="1576862"/>
            <a:ext cx="1473200" cy="523875"/>
          </a:xfrm>
          <a:prstGeom prst="rect">
            <a:avLst/>
          </a:prstGeom>
          <a:noFill/>
        </p:spPr>
        <p:txBody>
          <a:bodyPr>
            <a:spAutoFit/>
          </a:bodyPr>
          <a:lstStyle/>
          <a:p>
            <a:pPr>
              <a:defRPr/>
            </a:pPr>
            <a:r>
              <a:rPr lang="en-US" sz="2800" b="1" dirty="0">
                <a:solidFill>
                  <a:srgbClr val="C00000"/>
                </a:solidFill>
                <a:effectLst>
                  <a:outerShdw blurRad="38100" dist="38100" dir="2700000" algn="tl">
                    <a:srgbClr val="000000">
                      <a:alpha val="43137"/>
                    </a:srgbClr>
                  </a:outerShdw>
                </a:effectLst>
              </a:rPr>
              <a:t>150</a:t>
            </a:r>
            <a:r>
              <a:rPr lang="en-US" sz="2800" b="1" dirty="0">
                <a:solidFill>
                  <a:srgbClr val="C00000"/>
                </a:solidFill>
                <a:effectLst>
                  <a:outerShdw blurRad="38100" dist="38100" dir="2700000" algn="tl">
                    <a:srgbClr val="000000">
                      <a:alpha val="43137"/>
                    </a:srgbClr>
                  </a:outerShdw>
                </a:effectLst>
                <a:sym typeface="Symbol"/>
              </a:rPr>
              <a:t> F</a:t>
            </a:r>
            <a:endParaRPr lang="en-US" sz="2800" dirty="0">
              <a:solidFill>
                <a:srgbClr val="C00000"/>
              </a:solidFill>
            </a:endParaRPr>
          </a:p>
        </p:txBody>
      </p:sp>
      <p:sp>
        <p:nvSpPr>
          <p:cNvPr id="17" name="TextBox 16"/>
          <p:cNvSpPr txBox="1"/>
          <p:nvPr/>
        </p:nvSpPr>
        <p:spPr>
          <a:xfrm>
            <a:off x="-7917" y="2715957"/>
            <a:ext cx="1473200" cy="523875"/>
          </a:xfrm>
          <a:prstGeom prst="rect">
            <a:avLst/>
          </a:prstGeom>
          <a:noFill/>
        </p:spPr>
        <p:txBody>
          <a:bodyPr>
            <a:spAutoFit/>
          </a:bodyPr>
          <a:lstStyle/>
          <a:p>
            <a:pPr>
              <a:defRPr/>
            </a:pPr>
            <a:r>
              <a:rPr lang="en-US" sz="2800" b="1" dirty="0">
                <a:solidFill>
                  <a:srgbClr val="C00000"/>
                </a:solidFill>
                <a:effectLst>
                  <a:outerShdw blurRad="38100" dist="38100" dir="2700000" algn="tl">
                    <a:srgbClr val="000000">
                      <a:alpha val="43137"/>
                    </a:srgbClr>
                  </a:outerShdw>
                </a:effectLst>
              </a:rPr>
              <a:t>130</a:t>
            </a:r>
            <a:r>
              <a:rPr lang="en-US" sz="2800" b="1" dirty="0">
                <a:solidFill>
                  <a:srgbClr val="C00000"/>
                </a:solidFill>
                <a:effectLst>
                  <a:outerShdw blurRad="38100" dist="38100" dir="2700000" algn="tl">
                    <a:srgbClr val="000000">
                      <a:alpha val="43137"/>
                    </a:srgbClr>
                  </a:outerShdw>
                </a:effectLst>
                <a:sym typeface="Symbol"/>
              </a:rPr>
              <a:t> F</a:t>
            </a:r>
            <a:endParaRPr lang="en-US" sz="2800" dirty="0">
              <a:solidFill>
                <a:srgbClr val="C00000"/>
              </a:solidFill>
            </a:endParaRPr>
          </a:p>
        </p:txBody>
      </p:sp>
      <p:sp>
        <p:nvSpPr>
          <p:cNvPr id="18" name="TextBox 17"/>
          <p:cNvSpPr txBox="1"/>
          <p:nvPr/>
        </p:nvSpPr>
        <p:spPr>
          <a:xfrm>
            <a:off x="-7917" y="4008371"/>
            <a:ext cx="1473200" cy="522288"/>
          </a:xfrm>
          <a:prstGeom prst="rect">
            <a:avLst/>
          </a:prstGeom>
          <a:noFill/>
        </p:spPr>
        <p:txBody>
          <a:bodyPr>
            <a:spAutoFit/>
          </a:bodyPr>
          <a:lstStyle/>
          <a:p>
            <a:pPr>
              <a:defRPr/>
            </a:pPr>
            <a:r>
              <a:rPr lang="en-US" sz="2800" b="1" dirty="0">
                <a:solidFill>
                  <a:srgbClr val="C00000"/>
                </a:solidFill>
                <a:effectLst>
                  <a:outerShdw blurRad="38100" dist="38100" dir="2700000" algn="tl">
                    <a:srgbClr val="000000">
                      <a:alpha val="43137"/>
                    </a:srgbClr>
                  </a:outerShdw>
                </a:effectLst>
              </a:rPr>
              <a:t>100</a:t>
            </a:r>
            <a:r>
              <a:rPr lang="en-US" sz="2800" b="1" dirty="0">
                <a:solidFill>
                  <a:srgbClr val="C00000"/>
                </a:solidFill>
                <a:effectLst>
                  <a:outerShdw blurRad="38100" dist="38100" dir="2700000" algn="tl">
                    <a:srgbClr val="000000">
                      <a:alpha val="43137"/>
                    </a:srgbClr>
                  </a:outerShdw>
                </a:effectLst>
                <a:sym typeface="Symbol"/>
              </a:rPr>
              <a:t></a:t>
            </a:r>
            <a:r>
              <a:rPr lang="en-US" sz="2800" b="1" dirty="0">
                <a:solidFill>
                  <a:srgbClr val="C00000"/>
                </a:solidFill>
                <a:effectLst>
                  <a:outerShdw blurRad="38100" dist="38100" dir="2700000" algn="tl">
                    <a:srgbClr val="000000">
                      <a:alpha val="43137"/>
                    </a:srgbClr>
                  </a:outerShdw>
                </a:effectLst>
              </a:rPr>
              <a:t> </a:t>
            </a:r>
            <a:r>
              <a:rPr lang="en-US" sz="2800" b="1" dirty="0">
                <a:solidFill>
                  <a:srgbClr val="C00000"/>
                </a:solidFill>
                <a:effectLst>
                  <a:outerShdw blurRad="38100" dist="38100" dir="2700000" algn="tl">
                    <a:srgbClr val="000000">
                      <a:alpha val="43137"/>
                    </a:srgbClr>
                  </a:outerShdw>
                </a:effectLst>
                <a:sym typeface="Symbol"/>
              </a:rPr>
              <a:t>F</a:t>
            </a:r>
            <a:endParaRPr lang="en-US" sz="2800" dirty="0">
              <a:solidFill>
                <a:srgbClr val="C00000"/>
              </a:solidFill>
            </a:endParaRPr>
          </a:p>
        </p:txBody>
      </p:sp>
      <p:pic>
        <p:nvPicPr>
          <p:cNvPr id="70662" name="Picture 6" descr="Image result for check mar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74948" y="3632474"/>
            <a:ext cx="1319489" cy="12740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660848"/>
      </p:ext>
    </p:extLst>
  </p:cSld>
  <p:clrMapOvr>
    <a:masterClrMapping/>
  </p:clrMapOvr>
  <p:transition>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8"/>
          <p:cNvSpPr txBox="1">
            <a:spLocks noChangeArrowheads="1"/>
          </p:cNvSpPr>
          <p:nvPr/>
        </p:nvSpPr>
        <p:spPr bwMode="auto">
          <a:xfrm>
            <a:off x="0" y="751549"/>
            <a:ext cx="9139238" cy="45720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3200" b="1">
                <a:solidFill>
                  <a:srgbClr val="FFFAC4"/>
                </a:solidFill>
                <a:latin typeface="Myriad Web Pro" pitchFamily="34" charset="0"/>
              </a:rPr>
              <a:t>Enclosed: Rollers, Tumblers, Bins*</a:t>
            </a:r>
            <a:endParaRPr lang="en-US" altLang="en-US" sz="1600" b="1">
              <a:solidFill>
                <a:srgbClr val="FFFAC4"/>
              </a:solidFill>
              <a:latin typeface="Myriad Web Pro" pitchFamily="34" charset="0"/>
            </a:endParaRPr>
          </a:p>
        </p:txBody>
      </p:sp>
      <p:sp>
        <p:nvSpPr>
          <p:cNvPr id="121859" name="Rectangle 38"/>
          <p:cNvSpPr txBox="1">
            <a:spLocks noChangeArrowheads="1"/>
          </p:cNvSpPr>
          <p:nvPr/>
        </p:nvSpPr>
        <p:spPr bwMode="auto">
          <a:xfrm>
            <a:off x="266700" y="149225"/>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200" b="1">
                <a:solidFill>
                  <a:srgbClr val="0076C0"/>
                </a:solidFill>
                <a:latin typeface="Myriad Web Pro" pitchFamily="34" charset="0"/>
              </a:rPr>
              <a:t>Composting Containers</a:t>
            </a:r>
            <a:endParaRPr lang="en-US" altLang="en-US" sz="3600" b="1">
              <a:solidFill>
                <a:srgbClr val="0076C0"/>
              </a:solidFill>
              <a:latin typeface="Myriad Web Pro" pitchFamily="34" charset="0"/>
            </a:endParaRPr>
          </a:p>
        </p:txBody>
      </p:sp>
      <p:sp>
        <p:nvSpPr>
          <p:cNvPr id="121862" name="AutoShape 8" descr="Image result for composters"/>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21863" name="AutoShape 10" descr="Image result for composters"/>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pic>
        <p:nvPicPr>
          <p:cNvPr id="121868" name="Picture 58" descr="http://ecx.images-amazon.com/images/I/91f2egHVXCL._SL1500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821" r="5712" b="4788"/>
          <a:stretch/>
        </p:blipFill>
        <p:spPr bwMode="auto">
          <a:xfrm>
            <a:off x="7021651" y="1677213"/>
            <a:ext cx="2020906"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0" name="Picture 55" descr="http://homeguides.sfgate.com/DM-Resize/photos.demandstudios.com/getty/article/171/148/78155541.jpg?w=600&amp;h=600&amp;keep_ratio=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9171" y="1677213"/>
            <a:ext cx="1850430"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71" name="Rectangle 38"/>
          <p:cNvSpPr txBox="1">
            <a:spLocks noChangeArrowheads="1"/>
          </p:cNvSpPr>
          <p:nvPr/>
        </p:nvSpPr>
        <p:spPr bwMode="auto">
          <a:xfrm>
            <a:off x="4763" y="1217166"/>
            <a:ext cx="9139237" cy="234950"/>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1200" b="1" dirty="0">
                <a:solidFill>
                  <a:srgbClr val="FFFAC4"/>
                </a:solidFill>
                <a:latin typeface="Myriad Web Pro" pitchFamily="34" charset="0"/>
              </a:rPr>
              <a:t>These kinds of containers (many brands and models available) </a:t>
            </a:r>
            <a:r>
              <a:rPr lang="en-US" altLang="en-US" sz="1200" b="1" u="sng" dirty="0">
                <a:solidFill>
                  <a:srgbClr val="FFFAC4"/>
                </a:solidFill>
                <a:latin typeface="Myriad Web Pro" pitchFamily="34" charset="0"/>
              </a:rPr>
              <a:t>are  eligible for rebates </a:t>
            </a:r>
            <a:r>
              <a:rPr lang="en-US" altLang="en-US" sz="1200" b="1" dirty="0">
                <a:solidFill>
                  <a:srgbClr val="FFFAC4"/>
                </a:solidFill>
                <a:latin typeface="Myriad Web Pro" pitchFamily="34" charset="0"/>
              </a:rPr>
              <a:t>through </a:t>
            </a:r>
            <a:r>
              <a:rPr lang="en-US" altLang="en-US" sz="1200" b="1" dirty="0" smtClean="0">
                <a:solidFill>
                  <a:srgbClr val="FFFAC4"/>
                </a:solidFill>
                <a:latin typeface="Myriad Web Pro" pitchFamily="34" charset="0"/>
              </a:rPr>
              <a:t>Community </a:t>
            </a:r>
            <a:r>
              <a:rPr lang="en-US" altLang="en-US" sz="1200" b="1" dirty="0">
                <a:solidFill>
                  <a:srgbClr val="FFFAC4"/>
                </a:solidFill>
                <a:latin typeface="Myriad Web Pro" pitchFamily="34" charset="0"/>
              </a:rPr>
              <a:t>Backyards</a:t>
            </a:r>
          </a:p>
        </p:txBody>
      </p:sp>
      <p:sp>
        <p:nvSpPr>
          <p:cNvPr id="121872" name="Rectangle 38"/>
          <p:cNvSpPr txBox="1">
            <a:spLocks noChangeArrowheads="1"/>
          </p:cNvSpPr>
          <p:nvPr/>
        </p:nvSpPr>
        <p:spPr bwMode="auto">
          <a:xfrm>
            <a:off x="3655" y="1217166"/>
            <a:ext cx="3571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2800" b="1" dirty="0">
                <a:solidFill>
                  <a:srgbClr val="FFFAC4"/>
                </a:solidFill>
                <a:latin typeface="Cambria Math" pitchFamily="18" charset="0"/>
                <a:ea typeface="Cambria Math" pitchFamily="18" charset="0"/>
                <a:cs typeface="Cambria Math" pitchFamily="18" charset="0"/>
              </a:rPr>
              <a:t>*</a:t>
            </a:r>
            <a:endParaRPr lang="en-US" altLang="en-US" sz="1100" b="1" dirty="0">
              <a:solidFill>
                <a:srgbClr val="FFFAC4"/>
              </a:solidFill>
              <a:latin typeface="Myriad Web Pro" pitchFamily="34" charset="0"/>
            </a:endParaRPr>
          </a:p>
        </p:txBody>
      </p:sp>
      <p:pic>
        <p:nvPicPr>
          <p:cNvPr id="1028" name="Picture 4" descr="S:\District Projects &amp; Programs\GreenSpot Community Backyards (Rain Barrel)\Photos\Compost Bin Photos\compost bin styl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953" r="14268"/>
          <a:stretch/>
        </p:blipFill>
        <p:spPr bwMode="auto">
          <a:xfrm>
            <a:off x="4544353" y="1677213"/>
            <a:ext cx="231366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S:\District Projects &amp; Programs\GreenSpot Community Backyards (Rain Barrel)\Photos\Compost Bin Photos\20150629_16455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0229" b="8958"/>
          <a:stretch/>
        </p:blipFill>
        <p:spPr bwMode="auto">
          <a:xfrm>
            <a:off x="2721288" y="4288207"/>
            <a:ext cx="2733004"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S:\District Projects &amp; Programs\GreenSpot Community Backyards (Rain Barrel)\Photos\Compost Bin Photos\cb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442" t="12595" r="9314" b="26748"/>
          <a:stretch/>
        </p:blipFill>
        <p:spPr bwMode="auto">
          <a:xfrm>
            <a:off x="141288" y="1677213"/>
            <a:ext cx="2144712"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S:\District Projects &amp; Programs\GreenSpot Community Backyards (Rain Barrel)\Photos\Compost Bin Photos\ComposterInstalled.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260" r="5556"/>
          <a:stretch/>
        </p:blipFill>
        <p:spPr bwMode="auto">
          <a:xfrm>
            <a:off x="5616934" y="4288207"/>
            <a:ext cx="3426223"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District Projects &amp; Programs\GreenSpot Community Backyards (Rain Barrel)\Photos\Compost Bin Photos\poretty compost.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958" t="43750" r="3220"/>
          <a:stretch/>
        </p:blipFill>
        <p:spPr bwMode="auto">
          <a:xfrm>
            <a:off x="141288" y="4288207"/>
            <a:ext cx="2430094" cy="246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787403"/>
      </p:ext>
    </p:extLst>
  </p:cSld>
  <p:clrMapOvr>
    <a:masterClrMapping/>
  </p:clrMapOvr>
  <p:transition>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8"/>
          <p:cNvSpPr txBox="1">
            <a:spLocks noChangeArrowheads="1"/>
          </p:cNvSpPr>
          <p:nvPr/>
        </p:nvSpPr>
        <p:spPr bwMode="auto">
          <a:xfrm>
            <a:off x="0" y="751549"/>
            <a:ext cx="9139238" cy="45720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3200" b="1" dirty="0" smtClean="0">
                <a:solidFill>
                  <a:srgbClr val="FFFAC4"/>
                </a:solidFill>
                <a:latin typeface="Myriad Web Pro" pitchFamily="34" charset="0"/>
              </a:rPr>
              <a:t>Require Rodent Proof Bottoms</a:t>
            </a:r>
            <a:endParaRPr lang="en-US" altLang="en-US" sz="1600" b="1" dirty="0">
              <a:solidFill>
                <a:srgbClr val="FFFAC4"/>
              </a:solidFill>
              <a:latin typeface="Myriad Web Pro" pitchFamily="34" charset="0"/>
            </a:endParaRPr>
          </a:p>
        </p:txBody>
      </p:sp>
      <p:sp>
        <p:nvSpPr>
          <p:cNvPr id="121859" name="Rectangle 38"/>
          <p:cNvSpPr txBox="1">
            <a:spLocks noChangeArrowheads="1"/>
          </p:cNvSpPr>
          <p:nvPr/>
        </p:nvSpPr>
        <p:spPr bwMode="auto">
          <a:xfrm>
            <a:off x="266700" y="149225"/>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smtClean="0">
                <a:solidFill>
                  <a:srgbClr val="0076C0"/>
                </a:solidFill>
                <a:latin typeface="Myriad Web Pro" pitchFamily="34" charset="0"/>
              </a:rPr>
              <a:t>On-the-Ground Containers</a:t>
            </a:r>
            <a:endParaRPr lang="en-US" altLang="en-US" sz="3500" b="1" dirty="0">
              <a:solidFill>
                <a:srgbClr val="0076C0"/>
              </a:solidFill>
              <a:latin typeface="Myriad Web Pro" pitchFamily="34" charset="0"/>
            </a:endParaRPr>
          </a:p>
        </p:txBody>
      </p:sp>
      <p:sp>
        <p:nvSpPr>
          <p:cNvPr id="121862" name="AutoShape 8" descr="Image result for composters"/>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21863" name="AutoShape 10" descr="Image result for composters"/>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pic>
        <p:nvPicPr>
          <p:cNvPr id="2050" name="Picture 2" descr="S:\District Projects &amp; Programs\GreenSpot Community Backyards (Rain Barrel)\Photos\Compost Bin Photos\On the Ground Compost Bin with Rodent Proof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43" t="10905" r="33528" b="7332"/>
          <a:stretch/>
        </p:blipFill>
        <p:spPr bwMode="auto">
          <a:xfrm>
            <a:off x="266700" y="1413465"/>
            <a:ext cx="3234519" cy="492058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608250" y="1620835"/>
            <a:ext cx="5535750" cy="4834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356912"/>
      </p:ext>
    </p:extLst>
  </p:cSld>
  <p:clrMapOvr>
    <a:masterClrMapping/>
  </p:clrMapOvr>
  <p:transition>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8"/>
          <p:cNvSpPr txBox="1">
            <a:spLocks noChangeArrowheads="1"/>
          </p:cNvSpPr>
          <p:nvPr/>
        </p:nvSpPr>
        <p:spPr bwMode="auto">
          <a:xfrm>
            <a:off x="0" y="751549"/>
            <a:ext cx="9139238" cy="45720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3200" b="1" dirty="0" smtClean="0">
                <a:solidFill>
                  <a:srgbClr val="FFFAC4"/>
                </a:solidFill>
                <a:latin typeface="Myriad Web Pro" pitchFamily="34" charset="0"/>
              </a:rPr>
              <a:t>Composting- But With </a:t>
            </a:r>
            <a:r>
              <a:rPr lang="en-US" altLang="en-US" sz="3200" b="1" dirty="0">
                <a:solidFill>
                  <a:srgbClr val="FFFAC4"/>
                </a:solidFill>
                <a:latin typeface="Myriad Web Pro" pitchFamily="34" charset="0"/>
              </a:rPr>
              <a:t>W</a:t>
            </a:r>
            <a:r>
              <a:rPr lang="en-US" altLang="en-US" sz="3200" b="1" dirty="0" smtClean="0">
                <a:solidFill>
                  <a:srgbClr val="FFFAC4"/>
                </a:solidFill>
                <a:latin typeface="Myriad Web Pro" pitchFamily="34" charset="0"/>
              </a:rPr>
              <a:t>orms!</a:t>
            </a:r>
            <a:endParaRPr lang="en-US" altLang="en-US" sz="1600" b="1" dirty="0">
              <a:solidFill>
                <a:srgbClr val="FFFAC4"/>
              </a:solidFill>
              <a:latin typeface="Myriad Web Pro" pitchFamily="34" charset="0"/>
            </a:endParaRPr>
          </a:p>
        </p:txBody>
      </p:sp>
      <p:sp>
        <p:nvSpPr>
          <p:cNvPr id="121859" name="Rectangle 38"/>
          <p:cNvSpPr txBox="1">
            <a:spLocks noChangeArrowheads="1"/>
          </p:cNvSpPr>
          <p:nvPr/>
        </p:nvSpPr>
        <p:spPr bwMode="auto">
          <a:xfrm>
            <a:off x="266700" y="149225"/>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smtClean="0">
                <a:solidFill>
                  <a:srgbClr val="0076C0"/>
                </a:solidFill>
                <a:latin typeface="Myriad Web Pro" pitchFamily="34" charset="0"/>
              </a:rPr>
              <a:t>Vermicomposting</a:t>
            </a:r>
            <a:endParaRPr lang="en-US" altLang="en-US" sz="3500" b="1" dirty="0">
              <a:solidFill>
                <a:srgbClr val="0076C0"/>
              </a:solidFill>
              <a:latin typeface="Myriad Web Pro" pitchFamily="34" charset="0"/>
            </a:endParaRPr>
          </a:p>
        </p:txBody>
      </p:sp>
      <p:sp>
        <p:nvSpPr>
          <p:cNvPr id="121862" name="AutoShape 8" descr="Image result for composters"/>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121863" name="AutoShape 10" descr="Image result for composters"/>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p>
        </p:txBody>
      </p:sp>
      <p:sp>
        <p:nvSpPr>
          <p:cNvPr id="8" name="Content Placeholder 3"/>
          <p:cNvSpPr txBox="1">
            <a:spLocks/>
          </p:cNvSpPr>
          <p:nvPr/>
        </p:nvSpPr>
        <p:spPr>
          <a:xfrm>
            <a:off x="4274288" y="1391058"/>
            <a:ext cx="4412512" cy="4525963"/>
          </a:xfrm>
          <a:prstGeom prst="rect">
            <a:avLst/>
          </a:prstGeom>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514350" indent="-514350">
              <a:lnSpc>
                <a:spcPct val="150000"/>
              </a:lnSpc>
              <a:buFont typeface="+mj-lt"/>
              <a:buAutoNum type="arabicPeriod"/>
            </a:pPr>
            <a:r>
              <a:rPr lang="en-US" sz="1800" kern="0" dirty="0" smtClean="0">
                <a:solidFill>
                  <a:srgbClr val="0076C0"/>
                </a:solidFill>
              </a:rPr>
              <a:t>Start with bedding (browns)</a:t>
            </a:r>
          </a:p>
          <a:p>
            <a:pPr marL="514350" indent="-514350">
              <a:lnSpc>
                <a:spcPct val="150000"/>
              </a:lnSpc>
              <a:buFont typeface="+mj-lt"/>
              <a:buAutoNum type="arabicPeriod"/>
            </a:pPr>
            <a:r>
              <a:rPr lang="en-US" sz="1800" kern="0" dirty="0" smtClean="0">
                <a:solidFill>
                  <a:srgbClr val="0076C0"/>
                </a:solidFill>
              </a:rPr>
              <a:t>Add red wrigglers (</a:t>
            </a:r>
            <a:r>
              <a:rPr lang="en-US" sz="1800" i="1" dirty="0" err="1">
                <a:solidFill>
                  <a:srgbClr val="0076C0"/>
                </a:solidFill>
              </a:rPr>
              <a:t>Eisenia</a:t>
            </a:r>
            <a:r>
              <a:rPr lang="en-US" sz="1800" i="1" dirty="0">
                <a:solidFill>
                  <a:srgbClr val="0076C0"/>
                </a:solidFill>
              </a:rPr>
              <a:t> </a:t>
            </a:r>
            <a:r>
              <a:rPr lang="en-US" sz="1800" i="1" dirty="0" err="1" smtClean="0">
                <a:solidFill>
                  <a:srgbClr val="0076C0"/>
                </a:solidFill>
              </a:rPr>
              <a:t>fetida</a:t>
            </a:r>
            <a:r>
              <a:rPr lang="en-US" sz="1800" dirty="0" smtClean="0">
                <a:solidFill>
                  <a:srgbClr val="0076C0"/>
                </a:solidFill>
              </a:rPr>
              <a:t>)</a:t>
            </a:r>
            <a:endParaRPr lang="en-US" sz="1800" kern="0" dirty="0" smtClean="0">
              <a:solidFill>
                <a:srgbClr val="0076C0"/>
              </a:solidFill>
            </a:endParaRPr>
          </a:p>
          <a:p>
            <a:pPr marL="514350" indent="-514350">
              <a:lnSpc>
                <a:spcPct val="150000"/>
              </a:lnSpc>
              <a:buFont typeface="+mj-lt"/>
              <a:buAutoNum type="arabicPeriod"/>
            </a:pPr>
            <a:r>
              <a:rPr lang="en-US" sz="1800" kern="0" dirty="0" smtClean="0">
                <a:solidFill>
                  <a:srgbClr val="0076C0"/>
                </a:solidFill>
              </a:rPr>
              <a:t>Adjustment: 1 week of no scraps</a:t>
            </a:r>
          </a:p>
          <a:p>
            <a:pPr marL="514350" indent="-514350">
              <a:lnSpc>
                <a:spcPct val="150000"/>
              </a:lnSpc>
              <a:buFont typeface="+mj-lt"/>
              <a:buAutoNum type="arabicPeriod"/>
            </a:pPr>
            <a:r>
              <a:rPr lang="en-US" sz="1800" kern="0" dirty="0" smtClean="0">
                <a:solidFill>
                  <a:srgbClr val="0076C0"/>
                </a:solidFill>
              </a:rPr>
              <a:t>Layer greens and browns</a:t>
            </a:r>
          </a:p>
          <a:p>
            <a:pPr marL="514350" indent="-514350">
              <a:lnSpc>
                <a:spcPct val="150000"/>
              </a:lnSpc>
              <a:buFont typeface="+mj-lt"/>
              <a:buAutoNum type="arabicPeriod"/>
            </a:pPr>
            <a:r>
              <a:rPr lang="en-US" sz="1800" kern="0" dirty="0" smtClean="0">
                <a:solidFill>
                  <a:srgbClr val="0076C0"/>
                </a:solidFill>
              </a:rPr>
              <a:t>Harvest compost every 3-6 months</a:t>
            </a:r>
          </a:p>
          <a:p>
            <a:pPr marL="0" indent="0">
              <a:buFontTx/>
              <a:buNone/>
            </a:pPr>
            <a:endParaRPr lang="en-US" sz="1400" kern="0" dirty="0" smtClean="0"/>
          </a:p>
          <a:p>
            <a:pPr marL="0" indent="0">
              <a:buFontTx/>
              <a:buNone/>
            </a:pPr>
            <a:endParaRPr lang="en-US" sz="1400" kern="0" dirty="0" smtClean="0"/>
          </a:p>
          <a:p>
            <a:pPr marL="0" indent="0">
              <a:buFontTx/>
              <a:buNone/>
            </a:pPr>
            <a:r>
              <a:rPr lang="en-US" sz="1600" kern="0" dirty="0" smtClean="0"/>
              <a:t>No earthworms!</a:t>
            </a:r>
          </a:p>
          <a:p>
            <a:pPr marL="0" indent="0">
              <a:buFontTx/>
              <a:buNone/>
            </a:pPr>
            <a:r>
              <a:rPr lang="en-US" sz="1600" kern="0" dirty="0" smtClean="0"/>
              <a:t>3.5 </a:t>
            </a:r>
            <a:r>
              <a:rPr lang="en-US" sz="1600" kern="0" dirty="0" err="1" smtClean="0"/>
              <a:t>lbs</a:t>
            </a:r>
            <a:r>
              <a:rPr lang="en-US" sz="1600" kern="0" dirty="0" smtClean="0"/>
              <a:t> food / 1 </a:t>
            </a:r>
            <a:r>
              <a:rPr lang="en-US" sz="1600" kern="0" dirty="0" err="1" smtClean="0"/>
              <a:t>lb</a:t>
            </a:r>
            <a:r>
              <a:rPr lang="en-US" sz="1600" kern="0" dirty="0" smtClean="0"/>
              <a:t> worms / week</a:t>
            </a:r>
          </a:p>
          <a:p>
            <a:pPr marL="0" indent="0">
              <a:buFontTx/>
              <a:buNone/>
            </a:pPr>
            <a:r>
              <a:rPr lang="en-US" sz="1600" kern="0" dirty="0" smtClean="0"/>
              <a:t>Freeze scraps to keep smells under wraps</a:t>
            </a:r>
          </a:p>
          <a:p>
            <a:pPr marL="0" indent="0">
              <a:buFontTx/>
              <a:buNone/>
            </a:pPr>
            <a:endParaRPr lang="en-US" sz="1400" kern="0" dirty="0" smtClean="0"/>
          </a:p>
        </p:txBody>
      </p:sp>
      <p:pic>
        <p:nvPicPr>
          <p:cNvPr id="9" name="Picture 4" descr="Worm Farm">
            <a:extLst>
              <a:ext uri="{FF2B5EF4-FFF2-40B4-BE49-F238E27FC236}">
                <a16:creationId xmlns:a16="http://schemas.microsoft.com/office/drawing/2014/main" xmlns="" id="{21CE98A2-6679-4B54-A12F-157CADA92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683" y="1284731"/>
            <a:ext cx="1890629" cy="20833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A096F53F-3446-42CE-A03D-B9C6FC6E1A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2242" y="4478427"/>
            <a:ext cx="2449752" cy="1837314"/>
          </a:xfrm>
          <a:prstGeom prst="rect">
            <a:avLst/>
          </a:prstGeom>
        </p:spPr>
      </p:pic>
      <p:pic>
        <p:nvPicPr>
          <p:cNvPr id="11" name="Content Placeholder 4">
            <a:extLst>
              <a:ext uri="{FF2B5EF4-FFF2-40B4-BE49-F238E27FC236}">
                <a16:creationId xmlns:a16="http://schemas.microsoft.com/office/drawing/2014/main" xmlns="" id="{0CA3EC75-7598-41B9-965A-75E2DECBA6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289" y="3500976"/>
            <a:ext cx="2219140" cy="1473906"/>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41762580"/>
      </p:ext>
    </p:extLst>
  </p:cSld>
  <p:clrMapOvr>
    <a:masterClrMapping/>
  </p:clrMapOvr>
  <p:transition>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gasaway\Desktop\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74" y="1367052"/>
            <a:ext cx="5441088" cy="5363357"/>
          </a:xfrm>
          <a:prstGeom prst="rect">
            <a:avLst/>
          </a:prstGeom>
          <a:noFill/>
          <a:extLst>
            <a:ext uri="{909E8E84-426E-40DD-AFC4-6F175D3DCCD1}">
              <a14:hiddenFill xmlns:a14="http://schemas.microsoft.com/office/drawing/2010/main">
                <a:solidFill>
                  <a:srgbClr val="FFFFFF"/>
                </a:solidFill>
              </a14:hiddenFill>
            </a:ext>
          </a:extLst>
        </p:spPr>
      </p:pic>
      <p:sp>
        <p:nvSpPr>
          <p:cNvPr id="121858" name="Rectangle 38"/>
          <p:cNvSpPr txBox="1">
            <a:spLocks noChangeArrowheads="1"/>
          </p:cNvSpPr>
          <p:nvPr/>
        </p:nvSpPr>
        <p:spPr bwMode="auto">
          <a:xfrm>
            <a:off x="0" y="666485"/>
            <a:ext cx="9139238" cy="457200"/>
          </a:xfrm>
          <a:prstGeom prst="rect">
            <a:avLst/>
          </a:prstGeom>
          <a:solidFill>
            <a:srgbClr val="007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3200" b="1" dirty="0" smtClean="0">
                <a:solidFill>
                  <a:srgbClr val="FFFAC4"/>
                </a:solidFill>
                <a:latin typeface="Myriad Web Pro" pitchFamily="34" charset="0"/>
              </a:rPr>
              <a:t>Eligible Items for Reimbursement</a:t>
            </a:r>
            <a:endParaRPr lang="en-US" altLang="en-US" sz="1600" b="1" dirty="0">
              <a:solidFill>
                <a:srgbClr val="FFFAC4"/>
              </a:solidFill>
              <a:latin typeface="Myriad Web Pro" pitchFamily="34" charset="0"/>
            </a:endParaRPr>
          </a:p>
        </p:txBody>
      </p:sp>
      <p:sp>
        <p:nvSpPr>
          <p:cNvPr id="121859" name="Rectangle 38"/>
          <p:cNvSpPr txBox="1">
            <a:spLocks noChangeArrowheads="1"/>
          </p:cNvSpPr>
          <p:nvPr/>
        </p:nvSpPr>
        <p:spPr bwMode="auto">
          <a:xfrm>
            <a:off x="213535" y="106693"/>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3500" b="1" dirty="0" smtClean="0">
                <a:solidFill>
                  <a:srgbClr val="0076C0"/>
                </a:solidFill>
                <a:latin typeface="Myriad Web Pro" pitchFamily="34" charset="0"/>
              </a:rPr>
              <a:t>Quick Recap</a:t>
            </a:r>
            <a:endParaRPr lang="en-US" altLang="en-US" sz="3500" b="1" dirty="0">
              <a:solidFill>
                <a:srgbClr val="0076C0"/>
              </a:solidFill>
              <a:latin typeface="Myriad Web Pro" pitchFamily="34" charset="0"/>
            </a:endParaRPr>
          </a:p>
        </p:txBody>
      </p:sp>
      <p:sp>
        <p:nvSpPr>
          <p:cNvPr id="121862" name="AutoShape 8" descr="Image result for composters"/>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solidFill>
                <a:srgbClr val="000000"/>
              </a:solidFill>
            </a:endParaRPr>
          </a:p>
        </p:txBody>
      </p:sp>
      <p:sp>
        <p:nvSpPr>
          <p:cNvPr id="121863" name="AutoShape 10" descr="Image result for composters"/>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a:solidFill>
                <a:srgbClr val="000000"/>
              </a:solidFill>
            </a:endParaRPr>
          </a:p>
        </p:txBody>
      </p:sp>
      <p:sp>
        <p:nvSpPr>
          <p:cNvPr id="121871" name="Rectangle 38"/>
          <p:cNvSpPr txBox="1">
            <a:spLocks noChangeArrowheads="1"/>
          </p:cNvSpPr>
          <p:nvPr/>
        </p:nvSpPr>
        <p:spPr bwMode="auto">
          <a:xfrm>
            <a:off x="4763" y="1132102"/>
            <a:ext cx="9139237" cy="234950"/>
          </a:xfrm>
          <a:prstGeom prst="rect">
            <a:avLst/>
          </a:prstGeom>
          <a:solidFill>
            <a:srgbClr val="6CB33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endParaRPr lang="en-US" altLang="en-US" sz="1200" b="1" dirty="0">
              <a:solidFill>
                <a:srgbClr val="FFFAC4"/>
              </a:solidFill>
              <a:latin typeface="Myriad Web Pro" pitchFamily="34" charset="0"/>
            </a:endParaRPr>
          </a:p>
        </p:txBody>
      </p:sp>
      <p:pic>
        <p:nvPicPr>
          <p:cNvPr id="5122" name="Picture 2" descr="Image result for a 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0151" y="2696446"/>
            <a:ext cx="1943756" cy="291417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9474" y="2723029"/>
            <a:ext cx="2953848" cy="2887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21124859">
            <a:off x="503888" y="609434"/>
            <a:ext cx="1073888" cy="584775"/>
          </a:xfrm>
          <a:prstGeom prst="rect">
            <a:avLst/>
          </a:prstGeom>
          <a:noFill/>
        </p:spPr>
        <p:txBody>
          <a:bodyPr wrap="square" rtlCol="0">
            <a:spAutoFit/>
          </a:bodyPr>
          <a:lstStyle/>
          <a:p>
            <a:r>
              <a:rPr lang="en-US" sz="3200" b="1" dirty="0" smtClean="0">
                <a:solidFill>
                  <a:srgbClr val="FF0000"/>
                </a:solidFill>
              </a:rPr>
              <a:t>UN-</a:t>
            </a:r>
            <a:endParaRPr lang="en-US" sz="3200" b="1" dirty="0">
              <a:solidFill>
                <a:srgbClr val="FF0000"/>
              </a:solidFill>
            </a:endParaRPr>
          </a:p>
        </p:txBody>
      </p:sp>
      <p:pic>
        <p:nvPicPr>
          <p:cNvPr id="1027" name="Picture 3" descr="C:\Users\kgasaway\Desktop\Capture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5471" y="1450825"/>
            <a:ext cx="3584003" cy="5311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839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027"/>
                                        </p:tgtEl>
                                        <p:attrNameLst>
                                          <p:attrName>ppt_x</p:attrName>
                                        </p:attrNameLst>
                                      </p:cBhvr>
                                      <p:tavLst>
                                        <p:tav tm="0">
                                          <p:val>
                                            <p:strVal val="ppt_x"/>
                                          </p:val>
                                        </p:tav>
                                        <p:tav tm="100000">
                                          <p:val>
                                            <p:strVal val="ppt_x"/>
                                          </p:val>
                                        </p:tav>
                                      </p:tavLst>
                                    </p:anim>
                                    <p:anim calcmode="lin" valueType="num">
                                      <p:cBhvr additive="base">
                                        <p:cTn id="13" dur="500"/>
                                        <p:tgtEl>
                                          <p:spTgt spid="1027"/>
                                        </p:tgtEl>
                                        <p:attrNameLst>
                                          <p:attrName>ppt_y</p:attrName>
                                        </p:attrNameLst>
                                      </p:cBhvr>
                                      <p:tavLst>
                                        <p:tav tm="0">
                                          <p:val>
                                            <p:strVal val="ppt_y"/>
                                          </p:val>
                                        </p:tav>
                                        <p:tav tm="100000">
                                          <p:val>
                                            <p:strVal val="1+ppt_h/2"/>
                                          </p:val>
                                        </p:tav>
                                      </p:tavLst>
                                    </p:anim>
                                    <p:set>
                                      <p:cBhvr>
                                        <p:cTn id="14" dur="1" fill="hold">
                                          <p:stCondLst>
                                            <p:cond delay="499"/>
                                          </p:stCondLst>
                                        </p:cTn>
                                        <p:tgtEl>
                                          <p:spTgt spid="10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5124"/>
                                        </p:tgtEl>
                                        <p:attrNameLst>
                                          <p:attrName>ppt_x</p:attrName>
                                        </p:attrNameLst>
                                      </p:cBhvr>
                                      <p:tavLst>
                                        <p:tav tm="0">
                                          <p:val>
                                            <p:strVal val="ppt_x"/>
                                          </p:val>
                                        </p:tav>
                                        <p:tav tm="100000">
                                          <p:val>
                                            <p:strVal val="ppt_x"/>
                                          </p:val>
                                        </p:tav>
                                      </p:tavLst>
                                    </p:anim>
                                    <p:anim calcmode="lin" valueType="num">
                                      <p:cBhvr additive="base">
                                        <p:cTn id="19" dur="500"/>
                                        <p:tgtEl>
                                          <p:spTgt spid="5124"/>
                                        </p:tgtEl>
                                        <p:attrNameLst>
                                          <p:attrName>ppt_y</p:attrName>
                                        </p:attrNameLst>
                                      </p:cBhvr>
                                      <p:tavLst>
                                        <p:tav tm="0">
                                          <p:val>
                                            <p:strVal val="ppt_y"/>
                                          </p:val>
                                        </p:tav>
                                        <p:tav tm="100000">
                                          <p:val>
                                            <p:strVal val="1+ppt_h/2"/>
                                          </p:val>
                                        </p:tav>
                                      </p:tavLst>
                                    </p:anim>
                                    <p:set>
                                      <p:cBhvr>
                                        <p:cTn id="20" dur="1" fill="hold">
                                          <p:stCondLst>
                                            <p:cond delay="499"/>
                                          </p:stCondLst>
                                        </p:cTn>
                                        <p:tgtEl>
                                          <p:spTgt spid="51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67900"/>
            <a:ext cx="9144000" cy="5486400"/>
          </a:xfrm>
          <a:prstGeom prst="rect">
            <a:avLst/>
          </a:prstGeom>
        </p:spPr>
      </p:pic>
      <p:sp>
        <p:nvSpPr>
          <p:cNvPr id="12" name="Rectangle 11"/>
          <p:cNvSpPr/>
          <p:nvPr/>
        </p:nvSpPr>
        <p:spPr>
          <a:xfrm>
            <a:off x="1" y="135672"/>
            <a:ext cx="9144000" cy="1200329"/>
          </a:xfrm>
          <a:prstGeom prst="rect">
            <a:avLst/>
          </a:prstGeom>
          <a:noFill/>
          <a:ln>
            <a:noFill/>
          </a:ln>
        </p:spPr>
        <p:txBody>
          <a:bodyPr wrap="square">
            <a:spAutoFit/>
          </a:bodyPr>
          <a:lstStyle/>
          <a:p>
            <a:pPr algn="ctr">
              <a:defRPr/>
            </a:pPr>
            <a:r>
              <a:rPr lang="en-US" sz="3600" b="1" dirty="0">
                <a:ln w="12700">
                  <a:solidFill>
                    <a:schemeClr val="tx2">
                      <a:satMod val="155000"/>
                    </a:schemeClr>
                  </a:solidFill>
                  <a:prstDash val="solid"/>
                </a:ln>
                <a:solidFill>
                  <a:srgbClr val="0076C0"/>
                </a:solidFill>
                <a:effectLst>
                  <a:outerShdw blurRad="41275" dist="20320" dir="1800000" algn="tl" rotWithShape="0">
                    <a:srgbClr val="000000">
                      <a:alpha val="40000"/>
                    </a:srgbClr>
                  </a:outerShdw>
                </a:effectLst>
              </a:rPr>
              <a:t>Thank you for participating in Community Backyards!</a:t>
            </a:r>
          </a:p>
        </p:txBody>
      </p:sp>
      <p:sp>
        <p:nvSpPr>
          <p:cNvPr id="125960" name="Rectangle 1"/>
          <p:cNvSpPr>
            <a:spLocks noChangeArrowheads="1"/>
          </p:cNvSpPr>
          <p:nvPr/>
        </p:nvSpPr>
        <p:spPr bwMode="auto">
          <a:xfrm>
            <a:off x="1566863" y="2061130"/>
            <a:ext cx="6019800" cy="3216265"/>
          </a:xfrm>
          <a:prstGeom prst="rect">
            <a:avLst/>
          </a:prstGeom>
          <a:solidFill>
            <a:schemeClr val="bg1">
              <a:alpha val="70195"/>
            </a:schemeClr>
          </a:solidFill>
          <a:ln w="9525">
            <a:solidFill>
              <a:schemeClr val="bg2"/>
            </a:solidFill>
            <a:miter lim="800000"/>
            <a:headEnd/>
            <a:tailEnd/>
          </a:ln>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a:r>
              <a:rPr lang="en-US" altLang="en-US" sz="1700" b="1" dirty="0" smtClean="0"/>
              <a:t>Visit </a:t>
            </a:r>
          </a:p>
          <a:p>
            <a:pPr algn="ctr"/>
            <a:r>
              <a:rPr lang="en-US" altLang="en-US" sz="1700" b="1" u="sng" dirty="0" smtClean="0">
                <a:solidFill>
                  <a:srgbClr val="00B0F0"/>
                </a:solidFill>
                <a:hlinkClick r:id="rId4"/>
              </a:rPr>
              <a:t>www.franklinswcd.org/documents/presentations</a:t>
            </a:r>
            <a:endParaRPr lang="en-US" altLang="en-US" sz="1700" b="1" u="sng" dirty="0" smtClean="0">
              <a:solidFill>
                <a:srgbClr val="00B0F0"/>
              </a:solidFill>
            </a:endParaRPr>
          </a:p>
          <a:p>
            <a:pPr algn="ctr"/>
            <a:r>
              <a:rPr lang="en-US" altLang="en-US" sz="1700" b="1" dirty="0" smtClean="0"/>
              <a:t>To </a:t>
            </a:r>
            <a:r>
              <a:rPr lang="en-US" altLang="en-US" sz="1700" b="1" dirty="0" smtClean="0"/>
              <a:t>view this and other related presentations</a:t>
            </a:r>
          </a:p>
          <a:p>
            <a:pPr algn="ctr"/>
            <a:endParaRPr lang="en-US" altLang="en-US" sz="1700" b="1" dirty="0" smtClean="0"/>
          </a:p>
          <a:p>
            <a:pPr algn="ctr"/>
            <a:r>
              <a:rPr lang="en-US" altLang="en-US" sz="1700" b="1" dirty="0" smtClean="0"/>
              <a:t>Contact Franklin Soil </a:t>
            </a:r>
            <a:r>
              <a:rPr lang="en-US" altLang="en-US" sz="1700" b="1" dirty="0"/>
              <a:t>and Water</a:t>
            </a:r>
          </a:p>
          <a:p>
            <a:pPr algn="ctr"/>
            <a:endParaRPr lang="en-US" altLang="en-US" sz="1600" b="1" u="sng" dirty="0"/>
          </a:p>
          <a:p>
            <a:pPr algn="ctr"/>
            <a:r>
              <a:rPr lang="en-US" altLang="en-US" sz="1600" b="1" i="1" dirty="0"/>
              <a:t>Mail: </a:t>
            </a:r>
            <a:r>
              <a:rPr lang="en-US" altLang="en-US" sz="1600" b="1" dirty="0"/>
              <a:t>1404 Goodale Blvd., Suite 100, Columbus, OH 43212</a:t>
            </a:r>
          </a:p>
          <a:p>
            <a:pPr algn="ctr"/>
            <a:r>
              <a:rPr lang="en-US" altLang="en-US" sz="1600" b="1" dirty="0" smtClean="0"/>
              <a:t>(</a:t>
            </a:r>
            <a:r>
              <a:rPr lang="en-US" altLang="en-US" sz="1600" b="1" dirty="0"/>
              <a:t>614) 486-9613</a:t>
            </a:r>
          </a:p>
          <a:p>
            <a:pPr algn="ctr"/>
            <a:r>
              <a:rPr lang="en-US" altLang="en-US" sz="1600" b="1" i="1" dirty="0" smtClean="0">
                <a:hlinkClick r:id="rId5"/>
              </a:rPr>
              <a:t>franklinswcd.org</a:t>
            </a:r>
            <a:r>
              <a:rPr lang="en-US" altLang="en-US" sz="1600" b="1" i="1" dirty="0" smtClean="0"/>
              <a:t> </a:t>
            </a:r>
            <a:endParaRPr lang="en-US" altLang="en-US" sz="1600" b="1" i="1" dirty="0"/>
          </a:p>
          <a:p>
            <a:pPr algn="ctr"/>
            <a:r>
              <a:rPr lang="en-US" altLang="en-US" sz="1600" b="1" i="1" dirty="0">
                <a:sym typeface="Wingdings" pitchFamily="2" charset="2"/>
              </a:rPr>
              <a:t>  </a:t>
            </a:r>
            <a:r>
              <a:rPr lang="en-US" altLang="en-US" sz="1600" b="1" i="1" dirty="0" smtClean="0">
                <a:sym typeface="Wingdings" pitchFamily="2" charset="2"/>
                <a:hlinkClick r:id="rId6"/>
              </a:rPr>
              <a:t>communitybackyards.org</a:t>
            </a:r>
            <a:endParaRPr lang="en-US" altLang="en-US" sz="1600" b="1" i="1" dirty="0">
              <a:sym typeface="Wingdings" pitchFamily="2" charset="2"/>
            </a:endParaRPr>
          </a:p>
          <a:p>
            <a:pPr algn="ctr"/>
            <a:endParaRPr lang="en-US" altLang="en-US" sz="1200" b="1" i="1" dirty="0"/>
          </a:p>
          <a:p>
            <a:pPr algn="ctr"/>
            <a:r>
              <a:rPr lang="en-US" altLang="en-US" sz="1300" b="1" i="1" dirty="0"/>
              <a:t>Related Projects: </a:t>
            </a:r>
            <a:r>
              <a:rPr lang="en-US" altLang="en-US" sz="1300" b="1" i="1" dirty="0" smtClean="0">
                <a:solidFill>
                  <a:srgbClr val="0066FF"/>
                </a:solidFill>
                <a:hlinkClick r:id="rId5"/>
              </a:rPr>
              <a:t>getgrassy.org</a:t>
            </a:r>
            <a:r>
              <a:rPr lang="en-US" altLang="en-US" sz="1300" b="1" i="1" dirty="0" smtClean="0"/>
              <a:t> </a:t>
            </a:r>
            <a:r>
              <a:rPr lang="en-US" altLang="en-US" sz="1300" b="1" i="1" dirty="0">
                <a:solidFill>
                  <a:srgbClr val="0066FF"/>
                </a:solidFill>
                <a:sym typeface="Wingdings" pitchFamily="2" charset="2"/>
              </a:rPr>
              <a:t></a:t>
            </a:r>
            <a:r>
              <a:rPr lang="en-US" altLang="en-US" sz="1300" b="1" i="1" dirty="0">
                <a:sym typeface="Wingdings" pitchFamily="2" charset="2"/>
              </a:rPr>
              <a:t>  </a:t>
            </a:r>
            <a:r>
              <a:rPr lang="en-US" altLang="en-US" sz="1300" b="1" i="1" dirty="0" smtClean="0">
                <a:sym typeface="Wingdings" pitchFamily="2" charset="2"/>
                <a:hlinkClick r:id="rId7"/>
              </a:rPr>
              <a:t>centralohioraingardens.org</a:t>
            </a:r>
            <a:endParaRPr lang="en-US" altLang="en-US" sz="1300" b="1" i="1" dirty="0" smtClean="0">
              <a:sym typeface="Wingdings" pitchFamily="2" charset="2"/>
            </a:endParaRPr>
          </a:p>
          <a:p>
            <a:pPr algn="ctr"/>
            <a:endParaRPr lang="en-US" altLang="en-US" sz="1300" b="1" i="1" dirty="0">
              <a:sym typeface="Wingdings" pitchFamily="2" charset="2"/>
            </a:endParaRPr>
          </a:p>
        </p:txBody>
      </p:sp>
      <p:pic>
        <p:nvPicPr>
          <p:cNvPr id="9" name="Picture 2" descr="S:\District Projects &amp; Programs\GreenSpot Community Backyards (Rain Barrel)\Website &amp; Outreach Materials\Backyards_Logo\Community Logos\Eventbrite\Main Community Backyards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49191" y="5415513"/>
            <a:ext cx="6655144" cy="1214622"/>
          </a:xfrm>
          <a:prstGeom prst="rect">
            <a:avLst/>
          </a:prstGeom>
          <a:noFill/>
          <a:extLst>
            <a:ext uri="{909E8E84-426E-40DD-AFC4-6F175D3DCCD1}">
              <a14:hiddenFill xmlns:a14="http://schemas.microsoft.com/office/drawing/2010/main">
                <a:solidFill>
                  <a:srgbClr val="FFFFFF"/>
                </a:solidFill>
              </a14:hiddenFill>
            </a:ext>
          </a:extLst>
        </p:spPr>
      </p:pic>
      <p:sp>
        <p:nvSpPr>
          <p:cNvPr id="125955" name="Rectangle 1"/>
          <p:cNvSpPr>
            <a:spLocks noChangeArrowheads="1"/>
          </p:cNvSpPr>
          <p:nvPr/>
        </p:nvSpPr>
        <p:spPr bwMode="auto">
          <a:xfrm>
            <a:off x="1249191" y="5415513"/>
            <a:ext cx="14414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1200" b="1" dirty="0">
                <a:latin typeface="Myriad Web Pro" pitchFamily="34" charset="0"/>
              </a:rPr>
              <a:t>Administered by:</a:t>
            </a:r>
            <a:endParaRPr lang="en-US" altLang="en-US" sz="1200" dirty="0">
              <a:latin typeface="Calibri" pitchFamily="34" charset="0"/>
            </a:endParaRPr>
          </a:p>
        </p:txBody>
      </p:sp>
    </p:spTree>
  </p:cSld>
  <p:clrMapOvr>
    <a:masterClrMapping/>
  </p:clrMapOvr>
  <p:transition>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sz="3500" b="1" dirty="0" smtClean="0">
                <a:latin typeface="Myriad Web Pro"/>
              </a:rPr>
              <a:t>Implications of runoff </a:t>
            </a:r>
          </a:p>
        </p:txBody>
      </p:sp>
      <p:pic>
        <p:nvPicPr>
          <p:cNvPr id="1029" name="Picture 5" descr="C:\Users\kgasaway\Desktop\treatm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941" y="1830645"/>
            <a:ext cx="6002663" cy="17806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kgasaway\Desktop\Captu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8941" y="1270590"/>
            <a:ext cx="6317678" cy="54013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kgasaway\Desktop\algal bloom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036" y="1270590"/>
            <a:ext cx="7630364" cy="40898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p:cTn id="7" dur="1000" fill="hold"/>
                                        <p:tgtEl>
                                          <p:spTgt spid="1029"/>
                                        </p:tgtEl>
                                        <p:attrNameLst>
                                          <p:attrName>ppt_w</p:attrName>
                                        </p:attrNameLst>
                                      </p:cBhvr>
                                      <p:tavLst>
                                        <p:tav tm="0">
                                          <p:val>
                                            <p:fltVal val="0"/>
                                          </p:val>
                                        </p:tav>
                                        <p:tav tm="100000">
                                          <p:val>
                                            <p:strVal val="#ppt_w"/>
                                          </p:val>
                                        </p:tav>
                                      </p:tavLst>
                                    </p:anim>
                                    <p:anim calcmode="lin" valueType="num">
                                      <p:cBhvr>
                                        <p:cTn id="8" dur="1000" fill="hold"/>
                                        <p:tgtEl>
                                          <p:spTgt spid="1029"/>
                                        </p:tgtEl>
                                        <p:attrNameLst>
                                          <p:attrName>ppt_h</p:attrName>
                                        </p:attrNameLst>
                                      </p:cBhvr>
                                      <p:tavLst>
                                        <p:tav tm="0">
                                          <p:val>
                                            <p:fltVal val="0"/>
                                          </p:val>
                                        </p:tav>
                                        <p:tav tm="100000">
                                          <p:val>
                                            <p:strVal val="#ppt_h"/>
                                          </p:val>
                                        </p:tav>
                                      </p:tavLst>
                                    </p:anim>
                                    <p:anim calcmode="lin" valueType="num">
                                      <p:cBhvr>
                                        <p:cTn id="9" dur="1000" fill="hold"/>
                                        <p:tgtEl>
                                          <p:spTgt spid="1029"/>
                                        </p:tgtEl>
                                        <p:attrNameLst>
                                          <p:attrName>style.rotation</p:attrName>
                                        </p:attrNameLst>
                                      </p:cBhvr>
                                      <p:tavLst>
                                        <p:tav tm="0">
                                          <p:val>
                                            <p:fltVal val="90"/>
                                          </p:val>
                                        </p:tav>
                                        <p:tav tm="100000">
                                          <p:val>
                                            <p:fltVal val="0"/>
                                          </p:val>
                                        </p:tav>
                                      </p:tavLst>
                                    </p:anim>
                                    <p:animEffect transition="in" filter="fade">
                                      <p:cBhvr>
                                        <p:cTn id="10" dur="1000"/>
                                        <p:tgtEl>
                                          <p:spTgt spid="102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4" name="Rectangle 2"/>
          <p:cNvSpPr txBox="1">
            <a:spLocks noChangeArrowheads="1"/>
          </p:cNvSpPr>
          <p:nvPr/>
        </p:nvSpPr>
        <p:spPr bwMode="auto">
          <a:xfrm>
            <a:off x="-64558" y="24841"/>
            <a:ext cx="9098294" cy="78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altLang="en-US" sz="3500" b="1" dirty="0" smtClean="0">
                <a:solidFill>
                  <a:srgbClr val="FFFFFF"/>
                </a:solidFill>
                <a:latin typeface="Myriad Web Pro"/>
              </a:rPr>
              <a:t>The Water Cycle… Interrupted</a:t>
            </a:r>
            <a:endParaRPr lang="en-US" altLang="en-US" sz="3500" b="1" dirty="0">
              <a:solidFill>
                <a:srgbClr val="FFFFFF"/>
              </a:solidFill>
              <a:latin typeface="Myriad Web Pro"/>
            </a:endParaRPr>
          </a:p>
        </p:txBody>
      </p:sp>
      <p:sp>
        <p:nvSpPr>
          <p:cNvPr id="43" name="Rectangle 2"/>
          <p:cNvSpPr txBox="1">
            <a:spLocks noChangeArrowheads="1"/>
          </p:cNvSpPr>
          <p:nvPr/>
        </p:nvSpPr>
        <p:spPr bwMode="auto">
          <a:xfrm>
            <a:off x="2498462" y="765312"/>
            <a:ext cx="6645538" cy="676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altLang="en-US" sz="3500" b="1" dirty="0">
                <a:solidFill>
                  <a:srgbClr val="FFFFFF"/>
                </a:solidFill>
                <a:latin typeface="Myriad Web Pro"/>
              </a:rPr>
              <a:t>+</a:t>
            </a:r>
            <a:r>
              <a:rPr lang="en-US" altLang="en-US" sz="3500" b="1" dirty="0" smtClean="0">
                <a:solidFill>
                  <a:srgbClr val="FFFFFF"/>
                </a:solidFill>
                <a:latin typeface="Myriad Web Pro"/>
              </a:rPr>
              <a:t> Climate Change in Midwest</a:t>
            </a:r>
            <a:endParaRPr lang="en-US" altLang="en-US" sz="3500" b="1" dirty="0">
              <a:solidFill>
                <a:srgbClr val="FFFFFF"/>
              </a:solidFill>
              <a:latin typeface="Myriad Web Pro"/>
            </a:endParaRPr>
          </a:p>
        </p:txBody>
      </p:sp>
      <p:pic>
        <p:nvPicPr>
          <p:cNvPr id="2" name="Picture 2" descr="C:\Users\kgasaway\Desktop\perciprecor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926" y="1806022"/>
            <a:ext cx="5099037" cy="25373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kgasaway\Desktop\News Blurbs\more floodi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848" y="1518236"/>
            <a:ext cx="5210009" cy="42376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kgasaway\Desktop\ladnslid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8102" y="1441821"/>
            <a:ext cx="6435500" cy="42376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kgasaway\Desktop\climate chan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6299" y="4343400"/>
            <a:ext cx="5885192" cy="8045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30"/>
          <p:cNvGrpSpPr>
            <a:grpSpLocks/>
          </p:cNvGrpSpPr>
          <p:nvPr/>
        </p:nvGrpSpPr>
        <p:grpSpPr bwMode="auto">
          <a:xfrm>
            <a:off x="4419600" y="1828800"/>
            <a:ext cx="4724400" cy="4648200"/>
            <a:chOff x="2784" y="1152"/>
            <a:chExt cx="2976" cy="2928"/>
          </a:xfrm>
        </p:grpSpPr>
        <p:pic>
          <p:nvPicPr>
            <p:cNvPr id="93218" name="Picture 16" descr="mainstre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4" y="1584"/>
              <a:ext cx="2760" cy="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93219" name="Rectangle 28"/>
            <p:cNvSpPr>
              <a:spLocks noChangeArrowheads="1"/>
            </p:cNvSpPr>
            <p:nvPr/>
          </p:nvSpPr>
          <p:spPr bwMode="auto">
            <a:xfrm>
              <a:off x="2833" y="1152"/>
              <a:ext cx="292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US" altLang="en-US" sz="2800" b="1">
                  <a:solidFill>
                    <a:srgbClr val="99FF99"/>
                  </a:solidFill>
                  <a:latin typeface="Garamond" pitchFamily="18" charset="0"/>
                </a:rPr>
                <a:t>75-100% Impervious Surface</a:t>
              </a:r>
            </a:p>
          </p:txBody>
        </p:sp>
      </p:grpSp>
      <p:grpSp>
        <p:nvGrpSpPr>
          <p:cNvPr id="3" name="Group 29"/>
          <p:cNvGrpSpPr>
            <a:grpSpLocks/>
          </p:cNvGrpSpPr>
          <p:nvPr/>
        </p:nvGrpSpPr>
        <p:grpSpPr bwMode="auto">
          <a:xfrm>
            <a:off x="152400" y="1752600"/>
            <a:ext cx="3943350" cy="4724400"/>
            <a:chOff x="96" y="1104"/>
            <a:chExt cx="2484" cy="2976"/>
          </a:xfrm>
        </p:grpSpPr>
        <p:pic>
          <p:nvPicPr>
            <p:cNvPr id="93216" name="Picture 5" descr="lin11"/>
            <p:cNvPicPr>
              <a:picLocks noChangeAspect="1" noChangeArrowheads="1"/>
            </p:cNvPicPr>
            <p:nvPr/>
          </p:nvPicPr>
          <p:blipFill>
            <a:blip r:embed="rId4" cstate="print">
              <a:extLst>
                <a:ext uri="{28A0092B-C50C-407E-A947-70E740481C1C}">
                  <a14:useLocalDpi xmlns:a14="http://schemas.microsoft.com/office/drawing/2010/main" val="0"/>
                </a:ext>
              </a:extLst>
            </a:blip>
            <a:srcRect t="17809" b="10959"/>
            <a:stretch>
              <a:fillRect/>
            </a:stretch>
          </p:blipFill>
          <p:spPr bwMode="auto">
            <a:xfrm>
              <a:off x="288" y="1584"/>
              <a:ext cx="2292" cy="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17" name="Text Box 15"/>
            <p:cNvSpPr txBox="1">
              <a:spLocks noChangeArrowheads="1"/>
            </p:cNvSpPr>
            <p:nvPr/>
          </p:nvSpPr>
          <p:spPr bwMode="auto">
            <a:xfrm>
              <a:off x="96" y="1104"/>
              <a:ext cx="244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pPr>
              <a:r>
                <a:rPr lang="en-US" altLang="en-US" sz="3000" b="1">
                  <a:solidFill>
                    <a:srgbClr val="99FF99"/>
                  </a:solidFill>
                  <a:latin typeface="Garamond" pitchFamily="18" charset="0"/>
                </a:rPr>
                <a:t>Natural Ground Cover</a:t>
              </a:r>
            </a:p>
          </p:txBody>
        </p:sp>
      </p:grpSp>
      <p:sp>
        <p:nvSpPr>
          <p:cNvPr id="93188" name="Rectangle 2"/>
          <p:cNvSpPr>
            <a:spLocks noGrp="1" noChangeArrowheads="1"/>
          </p:cNvSpPr>
          <p:nvPr>
            <p:ph type="title"/>
          </p:nvPr>
        </p:nvSpPr>
        <p:spPr>
          <a:xfrm>
            <a:off x="304800" y="457200"/>
            <a:ext cx="8229600" cy="457200"/>
          </a:xfrm>
        </p:spPr>
        <p:txBody>
          <a:bodyPr/>
          <a:lstStyle/>
          <a:p>
            <a:pPr eaLnBrk="1" hangingPunct="1"/>
            <a:r>
              <a:rPr lang="en-US" altLang="en-US" sz="3600" dirty="0" smtClean="0">
                <a:latin typeface="Myriad Web Pro"/>
              </a:rPr>
              <a:t> </a:t>
            </a:r>
            <a:r>
              <a:rPr lang="en-US" altLang="en-US" sz="3500" b="1" dirty="0" smtClean="0">
                <a:latin typeface="Myriad Web Pro"/>
                <a:ea typeface="Calibri" pitchFamily="34" charset="0"/>
                <a:cs typeface="Calibri" pitchFamily="34" charset="0"/>
              </a:rPr>
              <a:t>Changes to Water Cycle</a:t>
            </a:r>
          </a:p>
        </p:txBody>
      </p:sp>
      <p:grpSp>
        <p:nvGrpSpPr>
          <p:cNvPr id="4" name="Group 31"/>
          <p:cNvGrpSpPr>
            <a:grpSpLocks/>
          </p:cNvGrpSpPr>
          <p:nvPr/>
        </p:nvGrpSpPr>
        <p:grpSpPr bwMode="auto">
          <a:xfrm>
            <a:off x="1600200" y="4724400"/>
            <a:ext cx="2262188" cy="1447800"/>
            <a:chOff x="1008" y="2976"/>
            <a:chExt cx="1425" cy="912"/>
          </a:xfrm>
        </p:grpSpPr>
        <p:sp>
          <p:nvSpPr>
            <p:cNvPr id="93213" name="AutoShape 6"/>
            <p:cNvSpPr>
              <a:spLocks noChangeArrowheads="1"/>
            </p:cNvSpPr>
            <p:nvPr/>
          </p:nvSpPr>
          <p:spPr bwMode="auto">
            <a:xfrm>
              <a:off x="1008" y="2976"/>
              <a:ext cx="594" cy="912"/>
            </a:xfrm>
            <a:prstGeom prst="downArrow">
              <a:avLst>
                <a:gd name="adj1" fmla="val 50000"/>
                <a:gd name="adj2" fmla="val 38384"/>
              </a:avLst>
            </a:prstGeom>
            <a:solidFill>
              <a:srgbClr val="FF0000"/>
            </a:solidFill>
            <a:ln w="38100">
              <a:solidFill>
                <a:schemeClr val="bg2"/>
              </a:solidFill>
              <a:miter lim="800000"/>
              <a:headEnd/>
              <a:tailEnd/>
            </a:ln>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sz="2400">
                <a:solidFill>
                  <a:srgbClr val="FFFFFF"/>
                </a:solidFill>
              </a:endParaRPr>
            </a:p>
          </p:txBody>
        </p:sp>
        <p:sp>
          <p:nvSpPr>
            <p:cNvPr id="406535" name="Text Box 7"/>
            <p:cNvSpPr txBox="1">
              <a:spLocks noChangeArrowheads="1"/>
            </p:cNvSpPr>
            <p:nvPr/>
          </p:nvSpPr>
          <p:spPr bwMode="auto">
            <a:xfrm>
              <a:off x="1494" y="3216"/>
              <a:ext cx="702" cy="288"/>
            </a:xfrm>
            <a:prstGeom prst="rect">
              <a:avLst/>
            </a:prstGeom>
            <a:noFill/>
            <a:ln>
              <a:noFill/>
            </a:ln>
            <a:effectLst>
              <a:outerShdw dist="53882" dir="2700000" algn="ctr" rotWithShape="0">
                <a:schemeClr val="bg2"/>
              </a:outerShdw>
            </a:effectLst>
            <a:extLst/>
          </p:spPr>
          <p:txBody>
            <a:bodyPr>
              <a:spAutoFit/>
            </a:bodyPr>
            <a:lstStyle/>
            <a:p>
              <a:pPr>
                <a:spcBef>
                  <a:spcPct val="50000"/>
                </a:spcBef>
                <a:defRPr/>
              </a:pPr>
              <a:r>
                <a:rPr lang="en-US" sz="2400" b="1">
                  <a:solidFill>
                    <a:srgbClr val="FFFFFF"/>
                  </a:solidFill>
                  <a:effectLst>
                    <a:outerShdw blurRad="38100" dist="38100" dir="2700000" algn="tl">
                      <a:srgbClr val="000000"/>
                    </a:outerShdw>
                  </a:effectLst>
                  <a:latin typeface="Tahoma" charset="0"/>
                </a:rPr>
                <a:t>50%</a:t>
              </a:r>
            </a:p>
          </p:txBody>
        </p:sp>
        <p:sp>
          <p:nvSpPr>
            <p:cNvPr id="93215" name="Text Box 10"/>
            <p:cNvSpPr txBox="1">
              <a:spLocks noChangeArrowheads="1"/>
            </p:cNvSpPr>
            <p:nvPr/>
          </p:nvSpPr>
          <p:spPr bwMode="auto">
            <a:xfrm>
              <a:off x="1536" y="3024"/>
              <a:ext cx="897"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962" tIns="41275" rIns="80962" bIns="41275">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buClr>
                  <a:srgbClr val="CCECFF"/>
                </a:buClr>
                <a:buSzPct val="60000"/>
                <a:buFont typeface="Monotype Sorts" pitchFamily="2" charset="2"/>
                <a:buNone/>
              </a:pPr>
              <a:r>
                <a:rPr lang="en-US" altLang="en-US" sz="1800" b="1">
                  <a:solidFill>
                    <a:srgbClr val="FFFF00"/>
                  </a:solidFill>
                  <a:latin typeface="Tahoma" pitchFamily="34" charset="0"/>
                  <a:sym typeface="Impact" pitchFamily="34" charset="0"/>
                </a:rPr>
                <a:t>Infiltration</a:t>
              </a:r>
            </a:p>
          </p:txBody>
        </p:sp>
      </p:grpSp>
      <p:grpSp>
        <p:nvGrpSpPr>
          <p:cNvPr id="5" name="Group 33"/>
          <p:cNvGrpSpPr>
            <a:grpSpLocks/>
          </p:cNvGrpSpPr>
          <p:nvPr/>
        </p:nvGrpSpPr>
        <p:grpSpPr bwMode="auto">
          <a:xfrm>
            <a:off x="762000" y="4419600"/>
            <a:ext cx="1114425" cy="990600"/>
            <a:chOff x="480" y="2784"/>
            <a:chExt cx="702" cy="624"/>
          </a:xfrm>
        </p:grpSpPr>
        <p:sp>
          <p:nvSpPr>
            <p:cNvPr id="406536" name="Text Box 8"/>
            <p:cNvSpPr txBox="1">
              <a:spLocks noChangeArrowheads="1"/>
            </p:cNvSpPr>
            <p:nvPr/>
          </p:nvSpPr>
          <p:spPr bwMode="auto">
            <a:xfrm>
              <a:off x="480" y="3120"/>
              <a:ext cx="702" cy="288"/>
            </a:xfrm>
            <a:prstGeom prst="rect">
              <a:avLst/>
            </a:prstGeom>
            <a:noFill/>
            <a:ln>
              <a:noFill/>
            </a:ln>
            <a:effectLst>
              <a:outerShdw dist="53882" dir="2700000" algn="ctr" rotWithShape="0">
                <a:schemeClr val="bg2"/>
              </a:outerShdw>
            </a:effectLst>
            <a:extLst/>
          </p:spPr>
          <p:txBody>
            <a:bodyPr>
              <a:spAutoFit/>
            </a:bodyPr>
            <a:lstStyle/>
            <a:p>
              <a:pPr>
                <a:spcBef>
                  <a:spcPct val="50000"/>
                </a:spcBef>
                <a:defRPr/>
              </a:pPr>
              <a:r>
                <a:rPr lang="en-US" sz="2400" b="1">
                  <a:solidFill>
                    <a:srgbClr val="FFFFFF"/>
                  </a:solidFill>
                  <a:effectLst>
                    <a:outerShdw blurRad="38100" dist="38100" dir="2700000" algn="tl">
                      <a:srgbClr val="000000"/>
                    </a:outerShdw>
                  </a:effectLst>
                  <a:latin typeface="Tahoma" charset="0"/>
                </a:rPr>
                <a:t>10%</a:t>
              </a:r>
            </a:p>
          </p:txBody>
        </p:sp>
        <p:sp>
          <p:nvSpPr>
            <p:cNvPr id="93211" name="AutoShape 9"/>
            <p:cNvSpPr>
              <a:spLocks noChangeArrowheads="1"/>
            </p:cNvSpPr>
            <p:nvPr/>
          </p:nvSpPr>
          <p:spPr bwMode="auto">
            <a:xfrm>
              <a:off x="528" y="2976"/>
              <a:ext cx="486" cy="192"/>
            </a:xfrm>
            <a:prstGeom prst="leftArrow">
              <a:avLst>
                <a:gd name="adj1" fmla="val 50000"/>
                <a:gd name="adj2" fmla="val 63281"/>
              </a:avLst>
            </a:prstGeom>
            <a:solidFill>
              <a:srgbClr val="FF0000"/>
            </a:solidFill>
            <a:ln w="9525">
              <a:solidFill>
                <a:schemeClr val="bg2"/>
              </a:solidFill>
              <a:miter lim="800000"/>
              <a:headEnd/>
              <a:tailEnd/>
            </a:ln>
            <a:effectLst>
              <a:outerShdw dist="35921" dir="2700000" algn="ctr" rotWithShape="0">
                <a:schemeClr val="bg2"/>
              </a:outerShdw>
            </a:effec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sz="2400">
                <a:solidFill>
                  <a:srgbClr val="FFFFFF"/>
                </a:solidFill>
              </a:endParaRPr>
            </a:p>
          </p:txBody>
        </p:sp>
        <p:sp>
          <p:nvSpPr>
            <p:cNvPr id="93212" name="Text Box 11"/>
            <p:cNvSpPr txBox="1">
              <a:spLocks noChangeArrowheads="1"/>
            </p:cNvSpPr>
            <p:nvPr/>
          </p:nvSpPr>
          <p:spPr bwMode="auto">
            <a:xfrm>
              <a:off x="528" y="2784"/>
              <a:ext cx="624"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962" tIns="41275" rIns="80962" bIns="41275">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buClr>
                  <a:srgbClr val="CCECFF"/>
                </a:buClr>
                <a:buSzPct val="60000"/>
                <a:buFont typeface="Monotype Sorts" pitchFamily="2" charset="2"/>
                <a:buNone/>
              </a:pPr>
              <a:r>
                <a:rPr lang="en-US" altLang="en-US" sz="1800" b="1">
                  <a:solidFill>
                    <a:srgbClr val="FFFF00"/>
                  </a:solidFill>
                  <a:latin typeface="Tahoma" pitchFamily="34" charset="0"/>
                  <a:sym typeface="Impact" pitchFamily="34" charset="0"/>
                </a:rPr>
                <a:t>Runoff</a:t>
              </a:r>
            </a:p>
          </p:txBody>
        </p:sp>
      </p:grpSp>
      <p:grpSp>
        <p:nvGrpSpPr>
          <p:cNvPr id="6" name="Group 32"/>
          <p:cNvGrpSpPr>
            <a:grpSpLocks/>
          </p:cNvGrpSpPr>
          <p:nvPr/>
        </p:nvGrpSpPr>
        <p:grpSpPr bwMode="auto">
          <a:xfrm>
            <a:off x="1752600" y="3429000"/>
            <a:ext cx="2076450" cy="1143000"/>
            <a:chOff x="1104" y="2160"/>
            <a:chExt cx="1308" cy="720"/>
          </a:xfrm>
        </p:grpSpPr>
        <p:sp>
          <p:nvSpPr>
            <p:cNvPr id="93207" name="AutoShape 12"/>
            <p:cNvSpPr>
              <a:spLocks noChangeArrowheads="1"/>
            </p:cNvSpPr>
            <p:nvPr/>
          </p:nvSpPr>
          <p:spPr bwMode="auto">
            <a:xfrm>
              <a:off x="1104" y="2160"/>
              <a:ext cx="384" cy="720"/>
            </a:xfrm>
            <a:prstGeom prst="upArrow">
              <a:avLst>
                <a:gd name="adj1" fmla="val 50000"/>
                <a:gd name="adj2" fmla="val 46875"/>
              </a:avLst>
            </a:prstGeom>
            <a:solidFill>
              <a:srgbClr val="FF0000"/>
            </a:solidFill>
            <a:ln w="38100">
              <a:solidFill>
                <a:schemeClr val="bg2"/>
              </a:solidFill>
              <a:miter lim="800000"/>
              <a:headEnd/>
              <a:tailEnd/>
            </a:ln>
            <a:effectLst>
              <a:outerShdw dist="35921" dir="2700000" algn="ctr" rotWithShape="0">
                <a:schemeClr val="bg2"/>
              </a:outerShdw>
            </a:effec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sz="2400">
                <a:solidFill>
                  <a:srgbClr val="FFFFFF"/>
                </a:solidFill>
              </a:endParaRPr>
            </a:p>
          </p:txBody>
        </p:sp>
        <p:sp>
          <p:nvSpPr>
            <p:cNvPr id="406541" name="Text Box 13"/>
            <p:cNvSpPr txBox="1">
              <a:spLocks noChangeArrowheads="1"/>
            </p:cNvSpPr>
            <p:nvPr/>
          </p:nvSpPr>
          <p:spPr bwMode="auto">
            <a:xfrm>
              <a:off x="1440" y="2544"/>
              <a:ext cx="672" cy="288"/>
            </a:xfrm>
            <a:prstGeom prst="rect">
              <a:avLst/>
            </a:prstGeom>
            <a:noFill/>
            <a:ln>
              <a:noFill/>
            </a:ln>
            <a:effectLst>
              <a:outerShdw dist="53882" dir="2700000" algn="ctr" rotWithShape="0">
                <a:schemeClr val="bg2"/>
              </a:outerShdw>
            </a:effectLst>
            <a:extLst/>
          </p:spPr>
          <p:txBody>
            <a:bodyPr>
              <a:spAutoFit/>
            </a:bodyPr>
            <a:lstStyle/>
            <a:p>
              <a:pPr>
                <a:spcBef>
                  <a:spcPct val="50000"/>
                </a:spcBef>
                <a:defRPr/>
              </a:pPr>
              <a:r>
                <a:rPr lang="en-US" sz="2400" b="1">
                  <a:solidFill>
                    <a:srgbClr val="FFFFFF"/>
                  </a:solidFill>
                  <a:effectLst>
                    <a:outerShdw blurRad="38100" dist="38100" dir="2700000" algn="tl">
                      <a:srgbClr val="000000"/>
                    </a:outerShdw>
                  </a:effectLst>
                  <a:latin typeface="Tahoma" charset="0"/>
                </a:rPr>
                <a:t>40%</a:t>
              </a:r>
            </a:p>
          </p:txBody>
        </p:sp>
        <p:sp>
          <p:nvSpPr>
            <p:cNvPr id="93209" name="Text Box 14"/>
            <p:cNvSpPr txBox="1">
              <a:spLocks noChangeArrowheads="1"/>
            </p:cNvSpPr>
            <p:nvPr/>
          </p:nvSpPr>
          <p:spPr bwMode="auto">
            <a:xfrm>
              <a:off x="1440" y="2352"/>
              <a:ext cx="972"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962" tIns="41275" rIns="80962" bIns="41275">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buClr>
                  <a:srgbClr val="CCECFF"/>
                </a:buClr>
                <a:buSzPct val="60000"/>
                <a:buFont typeface="Monotype Sorts" pitchFamily="2" charset="2"/>
                <a:buNone/>
              </a:pPr>
              <a:r>
                <a:rPr lang="en-US" altLang="en-US" sz="1800" b="1">
                  <a:solidFill>
                    <a:srgbClr val="FFFF00"/>
                  </a:solidFill>
                  <a:latin typeface="Tahoma" pitchFamily="34" charset="0"/>
                  <a:sym typeface="Impact" pitchFamily="34" charset="0"/>
                </a:rPr>
                <a:t>Evaporation</a:t>
              </a:r>
            </a:p>
          </p:txBody>
        </p:sp>
      </p:grpSp>
      <p:pic>
        <p:nvPicPr>
          <p:cNvPr id="406545" name="Picture 17" descr="ag00434_"/>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2667000"/>
            <a:ext cx="12573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46" name="Picture 18" descr="ag00434_"/>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2743200"/>
            <a:ext cx="12573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40"/>
          <p:cNvGrpSpPr>
            <a:grpSpLocks/>
          </p:cNvGrpSpPr>
          <p:nvPr/>
        </p:nvGrpSpPr>
        <p:grpSpPr bwMode="auto">
          <a:xfrm>
            <a:off x="6781800" y="5181600"/>
            <a:ext cx="1881188" cy="685800"/>
            <a:chOff x="4272" y="3264"/>
            <a:chExt cx="1185" cy="432"/>
          </a:xfrm>
        </p:grpSpPr>
        <p:sp>
          <p:nvSpPr>
            <p:cNvPr id="406549" name="Text Box 21"/>
            <p:cNvSpPr txBox="1">
              <a:spLocks noChangeArrowheads="1"/>
            </p:cNvSpPr>
            <p:nvPr/>
          </p:nvSpPr>
          <p:spPr bwMode="auto">
            <a:xfrm>
              <a:off x="4560" y="3408"/>
              <a:ext cx="636" cy="288"/>
            </a:xfrm>
            <a:prstGeom prst="rect">
              <a:avLst/>
            </a:prstGeom>
            <a:noFill/>
            <a:ln>
              <a:noFill/>
            </a:ln>
            <a:effectLst>
              <a:outerShdw dist="53882" dir="2700000" algn="ctr" rotWithShape="0">
                <a:schemeClr val="bg2"/>
              </a:outerShdw>
            </a:effectLst>
            <a:extLst/>
          </p:spPr>
          <p:txBody>
            <a:bodyPr>
              <a:spAutoFit/>
            </a:bodyPr>
            <a:lstStyle/>
            <a:p>
              <a:pPr>
                <a:spcBef>
                  <a:spcPct val="50000"/>
                </a:spcBef>
                <a:defRPr/>
              </a:pPr>
              <a:r>
                <a:rPr lang="en-US" sz="2400" b="1">
                  <a:solidFill>
                    <a:srgbClr val="FFFFFF"/>
                  </a:solidFill>
                  <a:effectLst>
                    <a:outerShdw blurRad="38100" dist="38100" dir="2700000" algn="tl">
                      <a:srgbClr val="000000"/>
                    </a:outerShdw>
                  </a:effectLst>
                  <a:latin typeface="Tahoma" charset="0"/>
                </a:rPr>
                <a:t>15%</a:t>
              </a:r>
            </a:p>
          </p:txBody>
        </p:sp>
        <p:sp>
          <p:nvSpPr>
            <p:cNvPr id="93205" name="AutoShape 22"/>
            <p:cNvSpPr>
              <a:spLocks noChangeArrowheads="1"/>
            </p:cNvSpPr>
            <p:nvPr/>
          </p:nvSpPr>
          <p:spPr bwMode="auto">
            <a:xfrm>
              <a:off x="4272" y="3264"/>
              <a:ext cx="192" cy="384"/>
            </a:xfrm>
            <a:prstGeom prst="downArrow">
              <a:avLst>
                <a:gd name="adj1" fmla="val 50000"/>
                <a:gd name="adj2" fmla="val 50000"/>
              </a:avLst>
            </a:prstGeom>
            <a:solidFill>
              <a:srgbClr val="FF0000"/>
            </a:solidFill>
            <a:ln w="38100">
              <a:solidFill>
                <a:schemeClr val="bg2"/>
              </a:solidFill>
              <a:miter lim="800000"/>
              <a:headEnd/>
              <a:tailEnd/>
            </a:ln>
            <a:effectLst>
              <a:outerShdw dist="35921" dir="2700000" algn="ctr" rotWithShape="0">
                <a:schemeClr val="bg2"/>
              </a:outerShdw>
            </a:effec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sz="2400">
                <a:solidFill>
                  <a:srgbClr val="FFFFFF"/>
                </a:solidFill>
              </a:endParaRPr>
            </a:p>
          </p:txBody>
        </p:sp>
        <p:sp>
          <p:nvSpPr>
            <p:cNvPr id="93206" name="Text Box 26"/>
            <p:cNvSpPr txBox="1">
              <a:spLocks noChangeArrowheads="1"/>
            </p:cNvSpPr>
            <p:nvPr/>
          </p:nvSpPr>
          <p:spPr bwMode="auto">
            <a:xfrm>
              <a:off x="4560" y="3264"/>
              <a:ext cx="897"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962" tIns="41275" rIns="80962" bIns="41275">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buClr>
                  <a:srgbClr val="CCECFF"/>
                </a:buClr>
                <a:buSzPct val="60000"/>
                <a:buFont typeface="Monotype Sorts" pitchFamily="2" charset="2"/>
                <a:buNone/>
              </a:pPr>
              <a:r>
                <a:rPr lang="en-US" altLang="en-US" sz="1800" b="1">
                  <a:solidFill>
                    <a:srgbClr val="FFFF00"/>
                  </a:solidFill>
                  <a:latin typeface="Tahoma" pitchFamily="34" charset="0"/>
                  <a:sym typeface="Impact" pitchFamily="34" charset="0"/>
                </a:rPr>
                <a:t>Infiltration</a:t>
              </a:r>
            </a:p>
          </p:txBody>
        </p:sp>
      </p:grpSp>
      <p:grpSp>
        <p:nvGrpSpPr>
          <p:cNvPr id="8" name="Group 38"/>
          <p:cNvGrpSpPr>
            <a:grpSpLocks/>
          </p:cNvGrpSpPr>
          <p:nvPr/>
        </p:nvGrpSpPr>
        <p:grpSpPr bwMode="auto">
          <a:xfrm>
            <a:off x="4953000" y="4495800"/>
            <a:ext cx="1752600" cy="1219200"/>
            <a:chOff x="3120" y="2928"/>
            <a:chExt cx="1104" cy="768"/>
          </a:xfrm>
        </p:grpSpPr>
        <p:sp>
          <p:nvSpPr>
            <p:cNvPr id="93201" name="AutoShape 19"/>
            <p:cNvSpPr>
              <a:spLocks noChangeArrowheads="1"/>
            </p:cNvSpPr>
            <p:nvPr/>
          </p:nvSpPr>
          <p:spPr bwMode="auto">
            <a:xfrm rot="5400000" flipH="1">
              <a:off x="3408" y="2736"/>
              <a:ext cx="528" cy="1104"/>
            </a:xfrm>
            <a:prstGeom prst="downArrow">
              <a:avLst>
                <a:gd name="adj1" fmla="val 50000"/>
                <a:gd name="adj2" fmla="val 52273"/>
              </a:avLst>
            </a:prstGeom>
            <a:solidFill>
              <a:srgbClr val="FF0000"/>
            </a:solidFill>
            <a:ln w="57150">
              <a:solidFill>
                <a:schemeClr val="bg2"/>
              </a:solidFill>
              <a:miter lim="800000"/>
              <a:headEnd/>
              <a:tailEnd/>
            </a:ln>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sz="2400">
                <a:solidFill>
                  <a:srgbClr val="FFFFFF"/>
                </a:solidFill>
              </a:endParaRPr>
            </a:p>
          </p:txBody>
        </p:sp>
        <p:sp>
          <p:nvSpPr>
            <p:cNvPr id="406548" name="Text Box 20"/>
            <p:cNvSpPr txBox="1">
              <a:spLocks noChangeArrowheads="1"/>
            </p:cNvSpPr>
            <p:nvPr/>
          </p:nvSpPr>
          <p:spPr bwMode="auto">
            <a:xfrm>
              <a:off x="3456" y="3408"/>
              <a:ext cx="636" cy="288"/>
            </a:xfrm>
            <a:prstGeom prst="rect">
              <a:avLst/>
            </a:prstGeom>
            <a:noFill/>
            <a:ln>
              <a:noFill/>
            </a:ln>
            <a:effectLst>
              <a:outerShdw dist="53882" dir="2700000" algn="ctr" rotWithShape="0">
                <a:schemeClr val="bg2"/>
              </a:outerShdw>
            </a:effectLst>
            <a:extLst/>
          </p:spPr>
          <p:txBody>
            <a:bodyPr>
              <a:spAutoFit/>
            </a:bodyPr>
            <a:lstStyle/>
            <a:p>
              <a:pPr>
                <a:spcBef>
                  <a:spcPct val="50000"/>
                </a:spcBef>
                <a:defRPr/>
              </a:pPr>
              <a:r>
                <a:rPr lang="en-US" sz="2400" b="1">
                  <a:solidFill>
                    <a:srgbClr val="FFFFFF"/>
                  </a:solidFill>
                  <a:effectLst>
                    <a:outerShdw blurRad="38100" dist="38100" dir="2700000" algn="tl">
                      <a:srgbClr val="000000"/>
                    </a:outerShdw>
                  </a:effectLst>
                  <a:latin typeface="Tahoma" charset="0"/>
                </a:rPr>
                <a:t>55%</a:t>
              </a:r>
            </a:p>
          </p:txBody>
        </p:sp>
        <p:sp>
          <p:nvSpPr>
            <p:cNvPr id="93203" name="Text Box 27"/>
            <p:cNvSpPr txBox="1">
              <a:spLocks noChangeArrowheads="1"/>
            </p:cNvSpPr>
            <p:nvPr/>
          </p:nvSpPr>
          <p:spPr bwMode="auto">
            <a:xfrm>
              <a:off x="3456" y="2928"/>
              <a:ext cx="624"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962" tIns="41275" rIns="80962" bIns="41275">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buClr>
                  <a:srgbClr val="CCECFF"/>
                </a:buClr>
                <a:buSzPct val="60000"/>
                <a:buFont typeface="Monotype Sorts" pitchFamily="2" charset="2"/>
                <a:buNone/>
              </a:pPr>
              <a:r>
                <a:rPr lang="en-US" altLang="en-US" sz="1800" b="1">
                  <a:solidFill>
                    <a:srgbClr val="FFFF00"/>
                  </a:solidFill>
                  <a:latin typeface="Tahoma" pitchFamily="34" charset="0"/>
                  <a:sym typeface="Impact" pitchFamily="34" charset="0"/>
                </a:rPr>
                <a:t>Runoff</a:t>
              </a:r>
            </a:p>
          </p:txBody>
        </p:sp>
      </p:grpSp>
      <p:grpSp>
        <p:nvGrpSpPr>
          <p:cNvPr id="9" name="Group 39"/>
          <p:cNvGrpSpPr>
            <a:grpSpLocks/>
          </p:cNvGrpSpPr>
          <p:nvPr/>
        </p:nvGrpSpPr>
        <p:grpSpPr bwMode="auto">
          <a:xfrm>
            <a:off x="6705600" y="3810000"/>
            <a:ext cx="2000250" cy="1143000"/>
            <a:chOff x="4224" y="2400"/>
            <a:chExt cx="1260" cy="720"/>
          </a:xfrm>
        </p:grpSpPr>
        <p:sp>
          <p:nvSpPr>
            <p:cNvPr id="406552" name="Text Box 24"/>
            <p:cNvSpPr txBox="1">
              <a:spLocks noChangeArrowheads="1"/>
            </p:cNvSpPr>
            <p:nvPr/>
          </p:nvSpPr>
          <p:spPr bwMode="auto">
            <a:xfrm>
              <a:off x="4512" y="2784"/>
              <a:ext cx="636" cy="288"/>
            </a:xfrm>
            <a:prstGeom prst="rect">
              <a:avLst/>
            </a:prstGeom>
            <a:noFill/>
            <a:ln>
              <a:noFill/>
            </a:ln>
            <a:effectLst>
              <a:outerShdw dist="53882" dir="2700000" algn="ctr" rotWithShape="0">
                <a:schemeClr val="bg2"/>
              </a:outerShdw>
            </a:effectLst>
            <a:extLst/>
          </p:spPr>
          <p:txBody>
            <a:bodyPr>
              <a:spAutoFit/>
            </a:bodyPr>
            <a:lstStyle/>
            <a:p>
              <a:pPr>
                <a:spcBef>
                  <a:spcPct val="50000"/>
                </a:spcBef>
                <a:defRPr/>
              </a:pPr>
              <a:r>
                <a:rPr lang="en-US" sz="2400" b="1">
                  <a:solidFill>
                    <a:srgbClr val="FFFFFF"/>
                  </a:solidFill>
                  <a:effectLst>
                    <a:outerShdw blurRad="38100" dist="38100" dir="2700000" algn="tl">
                      <a:srgbClr val="000000"/>
                    </a:outerShdw>
                  </a:effectLst>
                  <a:latin typeface="Tahoma" charset="0"/>
                </a:rPr>
                <a:t>30%</a:t>
              </a:r>
            </a:p>
          </p:txBody>
        </p:sp>
        <p:sp>
          <p:nvSpPr>
            <p:cNvPr id="93199" name="Text Box 25"/>
            <p:cNvSpPr txBox="1">
              <a:spLocks noChangeArrowheads="1"/>
            </p:cNvSpPr>
            <p:nvPr/>
          </p:nvSpPr>
          <p:spPr bwMode="auto">
            <a:xfrm>
              <a:off x="4512" y="2640"/>
              <a:ext cx="972"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962" tIns="41275" rIns="80962" bIns="41275">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buClr>
                  <a:srgbClr val="CCECFF"/>
                </a:buClr>
                <a:buSzPct val="60000"/>
                <a:buFont typeface="Monotype Sorts" pitchFamily="2" charset="2"/>
                <a:buNone/>
              </a:pPr>
              <a:r>
                <a:rPr lang="en-US" altLang="en-US" sz="1800" b="1">
                  <a:solidFill>
                    <a:srgbClr val="FFFF00"/>
                  </a:solidFill>
                  <a:latin typeface="Tahoma" pitchFamily="34" charset="0"/>
                  <a:sym typeface="Impact" pitchFamily="34" charset="0"/>
                </a:rPr>
                <a:t>Evaporation</a:t>
              </a:r>
            </a:p>
          </p:txBody>
        </p:sp>
        <p:sp>
          <p:nvSpPr>
            <p:cNvPr id="93200" name="AutoShape 35"/>
            <p:cNvSpPr>
              <a:spLocks noChangeArrowheads="1"/>
            </p:cNvSpPr>
            <p:nvPr/>
          </p:nvSpPr>
          <p:spPr bwMode="auto">
            <a:xfrm>
              <a:off x="4224" y="2400"/>
              <a:ext cx="288" cy="720"/>
            </a:xfrm>
            <a:prstGeom prst="upArrow">
              <a:avLst>
                <a:gd name="adj1" fmla="val 50000"/>
                <a:gd name="adj2" fmla="val 62500"/>
              </a:avLst>
            </a:prstGeom>
            <a:solidFill>
              <a:srgbClr val="FF0000"/>
            </a:solidFill>
            <a:ln w="38100">
              <a:solidFill>
                <a:schemeClr val="bg2"/>
              </a:solidFill>
              <a:miter lim="800000"/>
              <a:headEnd/>
              <a:tailEnd/>
            </a:ln>
            <a:effectLst>
              <a:outerShdw dist="35921" dir="2700000" algn="ctr" rotWithShape="0">
                <a:schemeClr val="bg2"/>
              </a:outerShdw>
            </a:effec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endParaRPr lang="en-US" altLang="en-US" sz="2400">
                <a:solidFill>
                  <a:srgbClr val="FFFFFF"/>
                </a:solidFill>
              </a:endParaRP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65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0654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80963" y="252413"/>
            <a:ext cx="8229600" cy="457200"/>
          </a:xfrm>
        </p:spPr>
        <p:txBody>
          <a:bodyPr/>
          <a:lstStyle/>
          <a:p>
            <a:pPr eaLnBrk="1" hangingPunct="1"/>
            <a:r>
              <a:rPr lang="en-US" altLang="en-US" sz="3500" dirty="0" smtClean="0">
                <a:latin typeface="Myriad Web Pro"/>
                <a:cs typeface="Arial" charset="0"/>
              </a:rPr>
              <a:t>Benefits: water quality/quantity</a:t>
            </a:r>
          </a:p>
        </p:txBody>
      </p:sp>
      <p:pic>
        <p:nvPicPr>
          <p:cNvPr id="94211" name="Picture 15" descr="dirty parking lot sn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3988" y="3943350"/>
            <a:ext cx="2563812"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6413" y="1951038"/>
            <a:ext cx="20224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2125" y="1416050"/>
            <a:ext cx="1873250"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725" y="3243263"/>
            <a:ext cx="2847975"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7464425" y="3021013"/>
            <a:ext cx="1641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2400">
                <a:solidFill>
                  <a:srgbClr val="EFF1E1"/>
                </a:solidFill>
                <a:latin typeface="Times New Roman" pitchFamily="18" charset="0"/>
              </a:rPr>
              <a:t>Sediment</a:t>
            </a:r>
          </a:p>
        </p:txBody>
      </p:sp>
      <p:sp>
        <p:nvSpPr>
          <p:cNvPr id="12" name="TextBox 11"/>
          <p:cNvSpPr txBox="1">
            <a:spLocks noChangeArrowheads="1"/>
          </p:cNvSpPr>
          <p:nvPr/>
        </p:nvSpPr>
        <p:spPr bwMode="auto">
          <a:xfrm>
            <a:off x="5057775" y="1422400"/>
            <a:ext cx="1720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2400">
                <a:solidFill>
                  <a:srgbClr val="EFF1E1"/>
                </a:solidFill>
                <a:latin typeface="Times New Roman" pitchFamily="18" charset="0"/>
              </a:rPr>
              <a:t>Litter</a:t>
            </a:r>
          </a:p>
          <a:p>
            <a:pPr algn="ctr" eaLnBrk="1" hangingPunct="1"/>
            <a:endParaRPr lang="en-US" altLang="en-US" sz="2400">
              <a:solidFill>
                <a:srgbClr val="EFF1E1"/>
              </a:solidFill>
              <a:latin typeface="Times New Roman" pitchFamily="18" charset="0"/>
            </a:endParaRPr>
          </a:p>
        </p:txBody>
      </p:sp>
      <p:sp>
        <p:nvSpPr>
          <p:cNvPr id="14" name="TextBox 13"/>
          <p:cNvSpPr txBox="1">
            <a:spLocks noChangeArrowheads="1"/>
          </p:cNvSpPr>
          <p:nvPr/>
        </p:nvSpPr>
        <p:spPr bwMode="auto">
          <a:xfrm>
            <a:off x="38100" y="4468813"/>
            <a:ext cx="31988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2400">
                <a:solidFill>
                  <a:srgbClr val="EFF1E1"/>
                </a:solidFill>
                <a:latin typeface="Times New Roman" pitchFamily="18" charset="0"/>
              </a:rPr>
              <a:t>Vehicular fluids</a:t>
            </a:r>
          </a:p>
        </p:txBody>
      </p:sp>
      <p:sp>
        <p:nvSpPr>
          <p:cNvPr id="94218" name="AutoShape 10" descr="data:image/jpeg;base64,/9j/4AAQSkZJRgABAQAAAQABAAD/2wCEAAkGBhMSERUUExQWFBUVFxcaFxgYGBkZGBoYGBoYGhgcGhcbHCYfFxojHBkbHy8gJScpLCwsGB4xNTAqNSYrLCkBCQoKDgwOGg8PGiwkHyQsLCwsLCksLCwsLCwsLCwsLCwsLCwsLCwsLCwsLCwsLCwsLCwsLCwsLCwsLCwsLCwsLP/AABEIAMIBAwMBIgACEQEDEQH/xAAbAAACAwEBAQAAAAAAAAAAAAADBAABAgUGB//EADwQAAECBAQDBgUDAgUFAQAAAAECEQADITEEEkFRYXGBBSKRobHwEzLB0eEGQvEUUhUjYpKyBzNygsIk/8QAGQEAAwEBAQAAAAAAAAAAAAAAAAECAwQF/8QAJxEAAgICAwACAQMFAAAAAAAAAAECESExAxJBUWEyBBNCIiNxkaH/2gAMAwEAAhEDEQA/AKws/DhWRLlRdWQkhwKWfSvnwjsD9RKSnKk/DJI7wSlQo9AFJ3HMtHgUSQwKFKXkcpYHuZnUQQPmpoKwqucSAAojMSPmADpPdAFrNTRuEeRFcm4yZyts9/NxE5ZCjPIUSaEFCW/0gUavnC/bSp8xKB8NyAwUmt2Fhe2seZwWNnpCgRUJSyQQsKcfPYh3uX1sWhjsf9TrSQ5ZJYF9CeKqs5bXamsOfNnNhZtGGWHdMwZXuDs4Zn0roYqRNzHO6VKCrPYDQPYDawEdeT24lS1CYSFAXByg+dx0tBldpIKmEtKjlDOAAc2rsDWtaxH78lhxK7Hmu01fFNwSRTWgZg+hhfBzUpdKhm11YGnjc0PGPUf4jLS4VKCQD3xle+pUPI78obwHZGFxBogvUsHCS5en7TsxNnvFR5l+NMSV4ROz8SiROUkk5jLDLSzJzENRJq22tdKx0pktCHdajNIS6nFakOkEX0Lu4fYQjiOxsr5EBBcAhyLd1NCwvY3LtrC684lBSlkKkl60cFsvc/b6xomlo6IxpUc7tX9E/GEyZ3xMfMHFVsO8BVr0ZtNKPzBhvhSwlZqgNqA5vz+8d7F47EdyZ8NSiFPlrmIUO6ptU3DvR44nak5S1OqhLqCTet+ZeMed2lEy5ElhHJZDszlj+OtIPnKZcwJLd0KSXatAf4gU4pzMogVvvDGBICggjMklwlQFeR1/iM26qRCPQdl4ookghA0IJdiSKmt9vDaOj2X2sqaKlOXWWUhxXUksLUjj4dOcgEDuksqh6EG9neGlY5mysAQ6WYKKX74LBydY4uRdm36dUWb/AMA+GpSpZCkL+V7pcEKS50raE0Yr4Xw5ak/Klh8pdIoCXsWJtoY7srtMTpLgrADOQAFNZwXL1jnYmVLGZJAWSSX/AHAFww1B6ts0ep+i/Uuf9ue0U16gE6bL+GUq4saAg6h+vnHmcRhFEnuBmqqpFtn6xnFpMpRQSFB6MbgfmnSGpHaaSBpuNI6+STTwjmlL6Ef8JyoyrCwFjMCwGYcHoz9RSByAlCglMskmxU+nOkfQcF23KmJT8VIWyWzMMydmIYtbXSGsUZU50llkoKUqU4VZx3tO+BXYRj+/8jtP0+XdqS1mqWSdu7p6RzZCVKVQGgDvRhQE849V2z2EmSSoqdYqMvfDm4p7ptCMxH+SSkd9N+70LdGjojO1gV0IfEXLUxVQihBdwLUOsOHtCgyjMqlDVrUJ1HLwhfLmSUL7rChbvdN4xNw7EfDJ+VyS2/4htJ7JEcbNmqSS5LltdKFtNR4jhA8Fj1yyCjMhSQrvBwRQg10oTHQkYkEZTY04ca+7xeFwSSAgq+b+5/AECN06LTo+j/p7/qxNl4USClEyYkMFu7ijFSRqz3qTXn53tTtafOJdSlBa1MmWQQC7WBLO9AwpwhLD9myRUZeBFFfUCulbQeZNQkh2TwH44Rm+Viv4PVf9NsQtUyalRU0tCQArQlRemlo97Hzr/p/jgmcsIbKoAE1qRmZjtWPeS+05aiurZMrk0DKFDXSNOPRaeD55+osR/wDpmcx/xEXHO7cxSV4iYpJCgVUILgtS8XHqWjHJ5XAT1AF1ETQf7lDMlizDUksx19a7TxcuZ3iFJXmZVAC4f5tzS8CxIZyG7yjrUOXyhQuObikTG4f/ADBmUCVAGuo1BJAraseFi7KHpc9SVS8qilIci4GYlrk0J2ow0pDMzEf5hIBIU+ZwHLsBoe8knqAI5YQElJdkqqCa8SCNTR83o8PzUzJc3MoAgkAh2Fz4Fut4zaJaHFYwTEH4ahnqUKy5VZRQgl9djbrA14r/AC0U7yCeDUO1f3DhEwswFSlhJQsqJ5hVyRQFwdNoNMwxISUEizKFapoMwoQTYdHeMcJ0IY7Pm/1CJaAC62SoAak1VX5VeTiO8cdLkZsOkMD861HMWUHcZGbKWIbjc38Zgu0ig5mCCHW2VxQVqS5q5Z/z0JWOBmZlHNKUCkKUkroBShqVcv7ha0bwglbNePB6jCdpqUUpM/MA4QoJc5Kgl1MWAGUudCdYvHdnTFzSpS0/DypQFIW4ClAKBZ3CHID2ciPK4/ECYypRUkk0SE5QpwB8gDAmlvpHdlPMTKzoWkrC0JdLqKU5chIcE3Go+UsY0pSRtdj+E7YlhzMLrByqS2X5agAiwc8NOMegnFGIQjPlI+YIKSQHBdwD3jrvTePHYNch/lV/UjvKWczLWScwyEgNyAuaUh1WKAQpwE1FyDYOGAFH8Y5Wus8iedh+1+zcLNrkMspCwClIGZJdqGxtW7FtacOf2Y5GUhASygBXzJDeB6Qz2v2otMsEsUgNtlUQK1s9B7qthMWtYUHJJZswNaWOwpQGlItcaeiI+qxeR2aUzfnBQC5SCXNbVAfUX2jvTJBSxS9OGYNWrG+o4EneEx3syWGYn/USz1Z7DnDWFxbsF92htx0ca1iJ/poz2bUkjnYWdMlTAgATJayoDNQpbQkfNU+kV2lMlCdLWpB+Jl7qCq5fKkt+46PwEdGcuWxdRbMCWILKSQaD14GFsfg5RnInO6kpy2GVwXCgC7OCd/l1jHi4nHmtfZl3Wkzz/b3ZijlWkKVmuGJYjQDxPjHIw0nKohVCHB5x7kLdN8xXY2DVbwr6R5HtbA5ZhZLOM3DV+VrR3q/xYsOIfA5kEOXBbxj0OHnF2oRuTHnpQSN6NTnDWJnSwB8QluFQHsaRhJWznZ08RJSu6xnBYB9W8jxa8dub2JmZKVI/y0KSorLd9QJ7gANFMnjVN48glSGJBASk0I2ZySTeOj+oMZP+FnSupPeIu6gXJNz8131Ijq4aTdgkB7YVgjJcrSJxKAnLUAF77G1/9UcdOCBPeLGwNBpt7tC2CwC5oUJQfKTmBKQ+zWe3nCszCK+KUFQSUu5qQ4Om9OQpGk8/Rp1O4vCd0sXAbiW2b3rHMTiNQK7HUbQ/hsIjKXU5LMSP4odPYgndDMltKMT18nMYKVAkLYcj4eVCQNfWzF2vpA56FsKeuvHeHppclyBagv1/mFpEwgE5mSAbjl0h2NnQ7DxKZLu7qZwwoCzm9SBxgvbMybMBylS0fMDoEqLAcS4t0AjiTMQ4IzPs29X09Y9D+l5Kp4UkqU1KHm7MdjFrJSQHBYvE5AwcVY5EbncPwiR9DwvZyQlgBQqFtlGJF/1fJVI+FTcKSQLMCWezWr+6jVG0a/qGmZSXsEktUWZ1FmNniSpgJzBacqWJtdxVjx2gSFJUe8tmqxSTQmrHUO1Yim9mZ01TQUvmIBIAJcgLrQi4tZrNUamw09KkFKmLZaFiSAlhV3oG00MISvhOdcoAJ1L1YDXk+nSBzpalBWRKizFJKcpNNGs2wNWjLp4KjrDHJRmDMUWqWKSKso1CuFBQNFysf3dwU1NySSAMtLgh+D7CnKk/GZjKV8rUSo1AZLcb1aGcHLxBSAZKgxLEg0FLC+m8J8SWR9Qk9ZLZnK70u7mraGluIpWD9m9oBMsyyDcrzHQ2SBQENzatRBf8OmKSHBdqlgN9YxJ/T80O5Jo1t/WGmqBYLRj1SlJUg1FU0FyzcmJNo7cj9Z4gJ7wSpakkMakFgl2IqliwAr9OPJ7JIIJNiwDZjxp4VhrF9nT5ikOpRSkKdTOoPUMwGYEji1YfaKNOyQMdpzAkJUMpQSCBwo5N6EEHbaBnEk5qsQMwBFXFSxFQ7w9K/S6gr58xNWIIFqkrD5TUlvMw8nsQKUkv3Ug3SrMnM9wQBlPzbtpaIlOF2ZtiZlfHQkqOUtRgbDy04W4vFzppQxJsAS5Jcjuuw8Xjuo7MlhBSM6SEgZr6sDlDOL62vpCa/wBMqnoUQVgABKe7VTmqmUQRyAsDBDkglSM02cWT2qkrUbV3NuoB2HjD/Z/aBKdGFKlrijDkPSEOzP02XPxAsB1MQmhyuBfdvOOyjsxKQyQsAAOWck604E76UipTimbSx6c7tbGFK0tLDkPQAkqKrChqNfDaG8IElyC4SHqKAC7v19iOp/QqQP8AKcm4LF3Aqeezx1VYcqzZgllCoUxDbMfvGXdLMURKK2mea+GFKGVV6Bmo1/G/hvBpvZqQDmSTmZqFmBAYb2g2L7ATm7q0JSP2hBemjghnFPzWDSOy5mZ0zVNZmDEf6ibw5c+cCa+Gc6dh8OsKHylQalxRqaO0eR7V7OUheROZYZ3a7mh4mPoOJ/TKF95bBbvmSCOAo7FhSH8LiRJQEA5mo7etbxp+9H0qKX8jw3ZaFFNiNxl9h46GHRMcBTn/ANTyMevl9qqJYMN6H7wc4/2IzuEtMHCD9PDjAoQXCctXJAMIYr9OA95CiAas9Lk0e1THul/qJYNPVX3g8n9QkivW5iYtXib/ANC6JfyPmcnsWepwEqA53+4jU/sucn5ntStmqfM+cfRJ/wCoFj9qSOR+8cftXt74iWygF6kcHHjWNu8fn/homonhsbNKVgE6AX3/AIMJT8YoUBofC7Wjq9rqSpIDhxsY5EjCqWwYlyGavu8apqsmcc5N4GWTMY8ffvaPoH6NJQo0S5yip3NhWpZz0jyGBwWRYU75SzAO9D78Y6mH7REtTuGu9Xsa0rcDnC7/ANWCnJWfUpOJSAQVJfMu5APzHSLj51Oxstais3UXPdCr8dYkNzyFisr9OyU2QnyhlHY8kfsR4PBkrTsTBUK2T5Rxub+TO2Zl4KSLJT0TDUuSkft8gIqXm5QRPFXhE2wCfD4ecbSga5R4mBpKbl+pi0z0jSJb+wDAJGr8kiDJTwUeZaFk46kX/VKO/hEd0FjYlK/tT1LmLr/ckchCyZK1X8z9INLwfM+AgtvQBPiJ1UTGhPTol43LkpGg9Y1NxaEcTwh5WxmBm0SB0EayK1UBAVdpE2GWBKxBNzyie8QGihP7lP1jImoFk1hVFaAE1huVgx+49B9TCtvSEZVilGzfWMjDLVdvH6Q6hKQKACIoCL6N/kxgpWESLlz5eEamLCakiFsTiUi0KLXxiZcijhAEn4tRtQQvniLJgmDkglz0jJNzeQGcLKa9CYItJicvKKXtXg8dapKgOZjE96mohYOOEOY1PersITVGMnkLGJawocYHNwQOkBQsg8ofROBDxtCVjRw8X2Wj9yEqG7AwBOCliyQOXlHoJiQdYQnYJreH2irYzmTsKksxaOfjMEFH5mZr9desdRUqNysUpFiW5tFRlkSo5mWVqv105GJHbHaR/uMSNOy+R2gmZIu0bGIGghOW5oA8Hl4JZZ/p6Ry3LwgKJx2jXe36awaV2e3zEne38wwkhNmFIOr9AWl4NR/MMy+zmuRGRiWBPlA1zcx4cj6QusUA2JSEh6esaRixp7aEVKBs5Ou35iEnkOHveIc1HQDgxnLxjP8AXnhCb6xvOIylysLDKmk3igB7t6RJWHUbhhuffCGpOFTrX0hKM5bDIJEtSvlHBzaGpOCA+Yv6eEMIS59+2iKTyLPG8eNLLGQsLfiMmdtWI/jp/EK4jEZaAv8ASLcqViGFYgJHHQcoSxE8qNaCAKmqJdyXtFEGOWfLeEFmm5V4xmuvrEUIGVRCGFkysxrQDnDyWFBGcNIIA9YNkpSOuEaQ6MfEAP5jYnguw8YGUbtzgRTwFdmjQQr2kahtoQWqHcesUv04wkTx8own+QmUV8Y3InZTehvGMm0UZfLnAm0B0lFtowa3AheRif2kU3+kFUjheOqMrVlC87Dg6whOlFPza2jpqAgS0OK+ENxsRyioRIa/oecSIpgdOVb5QdNW++1IIlQawD7feEFYilCA+19or+qoz25wOSQhwTqV9+7QNWK9OHnCSZwO8aSimnSMXN+CGRNDbRoTg5ECRLHkzxaASzV5CIchhkzaa0OkR9I1IwZ/cen54/UQ4iQBZ6M/PXXZ/OLUG9jFZOFUTVgPpyjoIwSU1Fb+2jMqr18q9BBQry2tFKCQBJdTQ6eUbChZ6679XECSDp4RQXV2H8RTAL8IXB139YtamqqkKzccE06cOrePhCS5xVc3A6exGcuRLQB8TjCQ38+IqIAqg199IylQYRaSK1PvpHM7lsWy0r22iKmU1iysCx3oWL8dtvCMfGNgzcWhONAaK3e8MYXDPUgEaQtJOdkunjyfzP3joJVl49PrGnHH1jDocaecRKr05fzAjN6n3WLUtjW+nvhHQmMrMXsK8YEtIFTQPtBlKHCMZQdSBy24bRQHM7RIIDe/vHPEdXtBNL+TVtHOWWPu8YzWbEyBGkYyka8ogxHT3rvFfHq566U8opUBgzWGrw5h8Y9NqD8wi46vGHI28ffCKi+uhHUmHlGMw2PCAS52Z6aRSiSxPsRvZQT4o9kRcLsN/WJBYWLghtvz7EFQge9tYDLUaNt0hhGGVVyBp71uY5abILSa6+T+EElSlKLAFvZ6wbDyUjWuvDj5Q0kVHW9LPbxilxL0dIFIwwBYgq9tSHkywAA2UU5e7eEAVN4sxFeD+evjBUK3zObU1pccfvGkUloYZQ25c7VEbKh/uZzy9+3gSlXrbew/EUmjeYI59X1gYhgqrUM2sUtTGg4vzhJeIN38ac7+FoDNxpYhNP54Rm5r0B5eKqHuN/KFV4t6CgvbxpCzv73+sEApw4EH0r4xhKbCy0qrVztTxrqYv4rFhYeLxSQ/g9taxaSx+3TXxjNZAtYdgBU7+cRIBYHztX6xQYOaj3+fIxROgDUu5N/pWGwsqYjxHgGixIzHcks/5EDWQKEP/P4aOhgpeV1HW1edm3pFxVvI0Fw2FSgEfuB/hoMJb08CxZvdIzNnAXFbv5xcua7NR2FR5esbqtDCUrZ/pGFIDPStOB/P2jKgK1c6+/W0YSmjvBsNkRQOxLEW0FvKMpmaF/Cutoi5YBdy/wBALn3oIwtQZ2P1ilgBftFRYs97kikcsru+mvrHUxssFBHKj2PrHKUtTff8+URPYMhmjYEV1gJluLe/5iEHh4ekZteMyDCpOg9+2i8m+mkW439+bRQUzsOb/SLQypfdNDT16PDSlp8fL6wssDhanD7wMz2uG97RtFjDsoaecSMifxPnEigDy5lnp7H3giVEhn9sW5mLm4imVnIoPvBQbWc62YUbyhCMyVgcXpy9gQ4lKSARYCvH20LIWUguynoQPDreKVMIf9wNWFOP8wXSGOZRQlxr10fb8RtZdm0d73G3lCHxnI80+Jr78IgVu4GrG9qP71iGwGpCy2wo3Jr1ga8SUm+YvS7tpa5/EDm9opdmJcU4bs8CXLzFwbuRSvXaIc60IsziWAflqdz4vSIiYbtzcV91EYTKpqz7UBu8bQK3NBbrwrHM8is3mbevsWilFT12px97xakdPJ+sEAYUbV3On1hVYEzgNm1taNAkAAHSp8T76RJh1Ap6MfIGMCcSOQ0uTw84fykOyLNLs1eDFqe94iZhdrvtY+OpNRyiwoFgA/JnYPvowvBZcm5Jdme4GY8d39eEVCLGlYTD4cE1FEjxNa+YMOplilmALV9v/MDQsCgGwfZjruKxSpyRX5q7Ox34UjdKhsOlL+V+G1a3MZUSCGfndwXuOv0jCJ4By1e1BQt6ViLRo7u1r1vDEHpYkcojkuzC3v0ipXzVFKMG5wJTGmmpFOYrcfiKGXNRQsAQE69T94xNS7NSmln8I2uW5pR3F3939YACdGc36e7cIbsYrjklmFOJO/vyjmOXZnPSutN46c9RU9jTY8G+kcsEjVnvRuXEiIasKAKXWtBuaRN22fl+OEbmB1VZ60fjo8WU0/8ALY+9frGdGYJc3mH1ABf3tGXdtD1jU0EGjdLD2IGsAgvcexa5ikhmivr9OkBUoXp5X9+kZQkAl3A+vLpFrIA4U31/mNEhhc51A/3EeUVGEoUNvGLjS2Mflgm4PDX+OUGLOGtUHcXgBmAt3jVuvlv6RScQwZi/u+7NEkh1PmAewFy1YkwJDGp5nW7/AGhJGOegDgetfCKM5RAFSBTlxiXIdDQyIBzXPOw/mJnCm2o2xvpCqZaVbvtRm3c2NLwWWtIBFC1OOjxlJ2H+A8xeUNq9frRn21izMJ1r5wBMwEE1pvYEijiNyVhwSnZ9LekZvIgoUQW0/c/DWNlIABzBuABB3p70jISBapLO9RZ7H+YIiaHPdoC1GAFC9PDwhqI6NzE6u1NbHW/Q9DBEga0rag92aBTiMoJBD60a3lBBMZm1sxr47tvCoQVSBd8pD0pG5GUtSvPi/O1OphMTAFEitKEmur8Inx3sHIFBd+LvCQJDkySAQAWBO77v9OcNyJIT3Uqtqa9eJYQDBAs4SRWpOumppanOCiYEnUJGmtiReje9Y3jgsi5R03Nt7AcLOeJMEKAGalaO1a3pp70hdWIJchywAbgKs53JZ9jG0qCrmxUW0ZspHIHk9b60lYi5RL1BNfqHqd/NoImaLvcFt9ajV2ECXoQWJ8rWiJm5mDsabUGvvhABur1LFwWGp+8WZxVQjRn2sfKFjMoSSyanW6q3ipM9qvTQvs2lyIEwNklzQ61vpSggC51K03OgFbdI2mekXU7Fuujb3gMwM4ZzroLw/tDBGbRQzMK1DVegtX+esc9c+lTbT3pHTxAdBalHOutvr1EcYOXYUpqW4uXr5wOLBo3LXWwar605Rspcd0scpd6dBuGHrwgKiA+p1ajtxiFBu4DHfcWblWEQUZYapflcD1ipkoAk1Ys1wKcNCd4pYOlC70/H1gImm224vTT3rABKvYNXRy8ZyEPRhw2gyFFqB99gPrv4QKaskByL11LdNftFIDaUtp4xIGkg6tzO3SJDoeQ6Zgy6NW/SwjYWHBqr6e/vCMzEhqEE+3r9IiColqVNeHXUe6QmxDS5gzM4vT3prA5czcMb16++kD+IzhNhrwa1I3JBuzvS1dduUYtegxlCO6RmsxdqEUBPCKzAAUfjc+PRowgEsBZzS76aezB5eGVckUIpwNyz1bax4QYHVlBZZ2JobA2GjaGv8wUqoA34rXr+YqWkoACiVA0emtnA5et2jSluWZ6jao1vp+Yhr4FRYuRWnN9H57w3JmJSLgiujnp4+ekBCyA40UzjjfrQ+xAZmLYskDy6nzZoL66C6DrxD3zAFJHEDidOcYUoMGNQzPSlKeOvPlCwlpqqgOjEs1wfPz4tBlSg1Lkt3ju9RrraDLwCyDVNDh+Atc2A47VjroTlFEhmPebSou1Pzq8L4HDpubuWLNtfkx8RDi1nKCliKaVKRmsDwjWMaRaVDXxu5UbENdgdRzMCnLJUClz3b0apFOd4GuaoHRQetS9Litn24xlEquUHKS5YV71QGrYPaKY2FTMDEFRNyTVhU/y3CNyyTmBFyGcVLM3i7X8YqXLyN5m2wPHmftA5uIKbnK3UAC3Ms58IFYgpkpyk1BttZ9d4wqXlI7oANy3ECu5PDaBqVnZ9/wCacXjSEZiaOBxNHBY70a3CHsDct3LgECwNGFbCxEAVK2NbsD6aNBMjMa/uap0ccrkeUUXPeSQ5YOGvVvF4bQGfgJZy45OdhTx14xiWCWYOBc0sWep0dhGVzDmIu5L1sNOHBowSQGFjYDa/m0JKgNTkMk2NPlNXp9o5ZObLQsL5QL7mnKOhiZhZwAH6X9+AEc+ShYT3lZqaBhrQDQRTeBvQAqH1cvo2wb+YyVu7luT9IOovUgl3ABd3G20YMwsQaC5sxItXXnxjPBmK51Ps/HT36RsKoLE8vDnAyo3II90/gxZmAhx1FRz4w8hk0tZAqOA4jgYFPxAcMaht+ul42Je52gS6a05G/wBekUMv4g2HW8XA0jiPL7xICbMUYsH2b6mNpmsK8rOfzG1zGDXcPZgKVreM4UXUk+DeHGsJoqjcpKrJFXLO4H8GDSyUit7kBmHB+V6QP41KlrvpblfmIi5SCygSlR4nUuOO3OI+hJ0HXPsSWvTU9dqc40VKo6iA+vhptGCye9cCym+e9uQ92jKyA2XV3Jejhzl4QnEBghluCL1s52bb+YaQoEh0d3mfdWhASSdCxvV9gfu0GPeR8xSANxo7vSjmJ1hgsBTjUglwamwNyAQzaCp28zGaHNlo9nLjhXnu9oFmSlIBFqlVHbiQNI3LnBRoQdgdrO2vhzh1kq22HBJoKEPflb6dIPgJJJuClmdm0BPM0+vCBfBJUz1AYEVFQ44AsdbQ5KmUF65Q3J3vrR9ouMKGlQ2CHtmAoS9HoTU9PCkY/q0hTsAx0GgGgFg0JJmuQGoNC99H6PtBkKFDmFBtwdNHa9W2ht3oV2NzZb0fYM1SzV4BtOPOIMN/mEuyjStEpFra/flC0rEnMCaqYs4YZiaaMSG90gMzEKUSSS4zEMzCpvvUtBhlDKixzJsmxU5sas3MaaxlOKLhJUTd6VcuC/8Abex3jCjfapItdn6QOSGPd/cHLUcaUsNPKGIMuS5+YsSLUYaBzffm94sTlJLC5DgNwYh7m8ZRUUJqBe96m16xBirF68XuxLnXQ6QKwyEMlTDgQTalS7P04wu1QCsvQ1a9fExU7Elrm3J3Gp92isQMlAmoDAVdTfL9fYhgGUoNcOPH39owucCLEkDvVFXaATU2TYgBydfdqQLCrYBwxcgtUXa3hyYQ0hrAws0JJNATyoB1LwjiJz2ND9B/FoOTRTmpFA9/sI55XVmA3IJNNLG2sKSwOWjRJY6Hm4NCTQxg4hVA1Q3ttdKRsSiHarh2pQ89d4GF/wByRqwvekSZMDMxBcNoLGwrU29mIhSi1LXe3+6xi1TTUGr21psIpu7RRJ9+lPKHQIzMbYsLjR6GM/EApQE618LPG8hy/NXd7fb+YEZJ3al9Kaw0goiRz99IkQ/GFMmbi14qK6sZssaiopewIH1hlQ/bvZ6V6FhzhVE8ORlNqXIHFuERUxTsC22/DpEtCRoSwQDzcbkM3111g8hOZYzMgm7VD3fht0hcKCXsdm1JbWkDRPKc3dV4acdvxCoa2dSRiSpLOXfa2tOEDn5nAoyrh2DeNXNIUM9Sg9aNsHB19R1EbwoJUo1JIp9gXvEU/Qt2MzZ7JqGFr1pvAnIUAKk6UDcG6xtahm7tCavf8QGct9CC1rORx0cD0hKOQaGjMU1FMp2o58BYHj+I2mrP3yHOYkVOluT1iSEuBajVHysxNPB+nWGZWHLMojKCGoK8xGiT0VRlkhSnANQxb5WuyucMy5ooUuGd/wC0UcN0IgWGl97KohswL19iKnTWUQDZms12L+PSBg2PJSACxB+IzqB7xYfipgSO6k5f9oFBZhxbhw6ClznahYBk7jNY06waVPzGmnjl+v8AMFJh6JoxeZ2I7pIUz0HHUuNrRqSskZgWrQkeDdS3MNDqZgYMGfSxPE7604xa2chQyDK960AJbaut6vD6oeBVMnvBiW9NKcKEeMFm4xJAq51HkfB4CVIIFCKUA4GoatdOJMSQiWyikVDkkk1cWGwduFISiKrCIxGXMXe27MWbnR6xkJDvmd96C3IeMBCmBYFg796uhZ9xGES1FTlLI0a7XJe2agpxikh9WhiSQC4OYkUB0a/qKdIwmZmZgQQ3Tod6+UECkpoBcDiG4aPmFYwhbKCi5ABJ2c2bc2LQNUS84BTVnMQXpTi/ppGxNsKV1BIbmdXvGJZVMUXLKNbAgXoeLVtERJTVbtYBNfGlBQCEg8IcpU2ve0ejnqzOTHMmT2JYsGIP7W+28dRKGBcValKkMDcXPlHNXLKasGYkgs77a08rQ9ob0SVWzu1XdtbmCEKsoCmg28nd/OBoSag0CQMzOWzDMBfYwI4pKRdRc0Bfehpb3aH1oRZUwCspbThxb3eBTSk2fzq5GtGH4il4k3OXkK+MEGNBRZ2LsOe8NIS+BZ1kkXTs+n1iCaRRRdj6xJppQGugLCtajSAIWtiCG2px0h9bAa+ON1DgG+8VC6ZSvb/SJFUOg+MUykNSif8AiYqcs1r7eLiRHhL2AlqoeR+sdbAVzPWr9YkSM0JFBZddT8o+sakJANKfwIkSIkMfxArLHEfSEsKO+OA+kSJFPw1+BvB/N4//ADBZtlcleiYkSNUP4Nzh8v8A6/8A1ExYZKW1Bfj8t94kSMpbI9C4gfNwNPGBzUsqlK6f+JiRIkJG1jvciW4QLFF5Kjrkv0R9z4xIkai+DOF15qg+Kv4fSJEgY/GblpGQ0/cP+CoTes3/AMj5M0SJD8KZJZ7ssaFEx+NrwHDKJUxLjY1FhEiRUtEy2hlKQFLajrL8aGA41ACSwb5v+IiRIlB6LTVFjWzN5QMf9t9cyq+EXEi1pBHwFi1ECSxaotygOK/7vNniRIpiZJ4v09YVkB78f+RiRIlAzM835/aNk25CJEihsaAiRIkIR//Z"/>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endParaRPr lang="en-US" altLang="en-US" sz="2400">
              <a:solidFill>
                <a:srgbClr val="EFF1E1"/>
              </a:solidFill>
              <a:latin typeface="Times New Roman" pitchFamily="18" charset="0"/>
            </a:endParaRPr>
          </a:p>
        </p:txBody>
      </p:sp>
      <p:pic>
        <p:nvPicPr>
          <p:cNvPr id="9421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0813" y="11731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035050" y="2659063"/>
            <a:ext cx="31988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2400">
                <a:solidFill>
                  <a:srgbClr val="EFF1E1"/>
                </a:solidFill>
                <a:latin typeface="Times New Roman" pitchFamily="18" charset="0"/>
              </a:rPr>
              <a:t>Fertilizers, pesticides</a:t>
            </a:r>
          </a:p>
        </p:txBody>
      </p:sp>
      <p:pic>
        <p:nvPicPr>
          <p:cNvPr id="94221" name="Picture 15" descr="http://blogs.dallasobserver.com/unfairpark/assets_c/2012/11/DogCleaningPoop-thumb-400x27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19450" y="3784600"/>
            <a:ext cx="3144838"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4195763" y="5732463"/>
            <a:ext cx="1600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2400">
                <a:solidFill>
                  <a:srgbClr val="EFF1E1"/>
                </a:solidFill>
                <a:latin typeface="Times New Roman" pitchFamily="18" charset="0"/>
              </a:rPr>
              <a:t>Fido</a:t>
            </a:r>
          </a:p>
        </p:txBody>
      </p:sp>
      <p:sp>
        <p:nvSpPr>
          <p:cNvPr id="19" name="TextBox 18"/>
          <p:cNvSpPr txBox="1">
            <a:spLocks noChangeArrowheads="1"/>
          </p:cNvSpPr>
          <p:nvPr/>
        </p:nvSpPr>
        <p:spPr bwMode="auto">
          <a:xfrm>
            <a:off x="6364288" y="5795963"/>
            <a:ext cx="27416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en-US" altLang="en-US" sz="2400">
                <a:solidFill>
                  <a:srgbClr val="EFF1E1"/>
                </a:solidFill>
                <a:latin typeface="Times New Roman" pitchFamily="18" charset="0"/>
              </a:rPr>
              <a:t>Combined frozen grossness</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par>
                                <p:cTn id="27" presetID="26"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80">
                                          <p:stCondLst>
                                            <p:cond delay="0"/>
                                          </p:stCondLst>
                                        </p:cTn>
                                        <p:tgtEl>
                                          <p:spTgt spid="19"/>
                                        </p:tgtEl>
                                      </p:cBhvr>
                                    </p:animEffect>
                                    <p:anim calcmode="lin" valueType="num">
                                      <p:cBhvr>
                                        <p:cTn id="3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5" dur="26">
                                          <p:stCondLst>
                                            <p:cond delay="650"/>
                                          </p:stCondLst>
                                        </p:cTn>
                                        <p:tgtEl>
                                          <p:spTgt spid="19"/>
                                        </p:tgtEl>
                                      </p:cBhvr>
                                      <p:to x="100000" y="60000"/>
                                    </p:animScale>
                                    <p:animScale>
                                      <p:cBhvr>
                                        <p:cTn id="36" dur="166" decel="50000">
                                          <p:stCondLst>
                                            <p:cond delay="676"/>
                                          </p:stCondLst>
                                        </p:cTn>
                                        <p:tgtEl>
                                          <p:spTgt spid="19"/>
                                        </p:tgtEl>
                                      </p:cBhvr>
                                      <p:to x="100000" y="100000"/>
                                    </p:animScale>
                                    <p:animScale>
                                      <p:cBhvr>
                                        <p:cTn id="37" dur="26">
                                          <p:stCondLst>
                                            <p:cond delay="1312"/>
                                          </p:stCondLst>
                                        </p:cTn>
                                        <p:tgtEl>
                                          <p:spTgt spid="19"/>
                                        </p:tgtEl>
                                      </p:cBhvr>
                                      <p:to x="100000" y="80000"/>
                                    </p:animScale>
                                    <p:animScale>
                                      <p:cBhvr>
                                        <p:cTn id="38" dur="166" decel="50000">
                                          <p:stCondLst>
                                            <p:cond delay="1338"/>
                                          </p:stCondLst>
                                        </p:cTn>
                                        <p:tgtEl>
                                          <p:spTgt spid="19"/>
                                        </p:tgtEl>
                                      </p:cBhvr>
                                      <p:to x="100000" y="100000"/>
                                    </p:animScale>
                                    <p:animScale>
                                      <p:cBhvr>
                                        <p:cTn id="39" dur="26">
                                          <p:stCondLst>
                                            <p:cond delay="1642"/>
                                          </p:stCondLst>
                                        </p:cTn>
                                        <p:tgtEl>
                                          <p:spTgt spid="19"/>
                                        </p:tgtEl>
                                      </p:cBhvr>
                                      <p:to x="100000" y="90000"/>
                                    </p:animScale>
                                    <p:animScale>
                                      <p:cBhvr>
                                        <p:cTn id="40" dur="166" decel="50000">
                                          <p:stCondLst>
                                            <p:cond delay="1668"/>
                                          </p:stCondLst>
                                        </p:cTn>
                                        <p:tgtEl>
                                          <p:spTgt spid="19"/>
                                        </p:tgtEl>
                                      </p:cBhvr>
                                      <p:to x="100000" y="100000"/>
                                    </p:animScale>
                                    <p:animScale>
                                      <p:cBhvr>
                                        <p:cTn id="41" dur="26">
                                          <p:stCondLst>
                                            <p:cond delay="1808"/>
                                          </p:stCondLst>
                                        </p:cTn>
                                        <p:tgtEl>
                                          <p:spTgt spid="19"/>
                                        </p:tgtEl>
                                      </p:cBhvr>
                                      <p:to x="100000" y="95000"/>
                                    </p:animScale>
                                    <p:animScale>
                                      <p:cBhvr>
                                        <p:cTn id="42"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4" grpId="0"/>
      <p:bldP spid="10" grpId="0"/>
      <p:bldP spid="13"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12" name="Rectangle 38"/>
          <p:cNvSpPr txBox="1">
            <a:spLocks noChangeArrowheads="1"/>
          </p:cNvSpPr>
          <p:nvPr/>
        </p:nvSpPr>
        <p:spPr bwMode="auto">
          <a:xfrm>
            <a:off x="73025" y="146050"/>
            <a:ext cx="6796088" cy="4572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ct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defRPr>
            </a:lvl9pPr>
          </a:lstStyle>
          <a:p>
            <a:pPr>
              <a:defRPr/>
            </a:pPr>
            <a:r>
              <a:rPr lang="en-US" altLang="en-US" sz="3500" b="1" dirty="0" smtClean="0">
                <a:solidFill>
                  <a:srgbClr val="EFF1E1"/>
                </a:solidFill>
                <a:latin typeface="Myriad Web Pro" pitchFamily="34" charset="0"/>
              </a:rPr>
              <a:t>Benefits: water quality/quantity</a:t>
            </a:r>
          </a:p>
        </p:txBody>
      </p:sp>
      <p:sp>
        <p:nvSpPr>
          <p:cNvPr id="96264" name="Rectangle 6"/>
          <p:cNvSpPr>
            <a:spLocks noGrp="1" noChangeArrowheads="1"/>
          </p:cNvSpPr>
          <p:nvPr>
            <p:ph type="body" idx="1"/>
          </p:nvPr>
        </p:nvSpPr>
        <p:spPr>
          <a:xfrm>
            <a:off x="-12700" y="5889988"/>
            <a:ext cx="9170988" cy="968012"/>
          </a:xfrm>
          <a:solidFill>
            <a:schemeClr val="tx1">
              <a:alpha val="11000"/>
            </a:schemeClr>
          </a:solidFill>
        </p:spPr>
        <p:txBody>
          <a:bodyPr/>
          <a:lstStyle/>
          <a:p>
            <a:pPr marL="0" indent="0" algn="ctr">
              <a:spcBef>
                <a:spcPct val="50000"/>
              </a:spcBef>
              <a:buNone/>
            </a:pPr>
            <a:r>
              <a:rPr lang="en-US" altLang="en-US" sz="1800" b="1" dirty="0">
                <a:latin typeface="Myriad Web Pro" pitchFamily="34" charset="0"/>
              </a:rPr>
              <a:t>Impacts include increased stream erosion and flooding, which can threaten properties, homes, and roads.  Increased runoff also impacts stream habitat and water temperature.  Higher water temperature results in less oxygen for fish. </a:t>
            </a:r>
          </a:p>
        </p:txBody>
      </p:sp>
      <p:pic>
        <p:nvPicPr>
          <p:cNvPr id="8" name="Picture 9" descr="S:\District Projects &amp; Programs\Conservation Projects\Pictures\Streams\Stream 42 from Reynoldsburg home\DSC0288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996" b="11475"/>
          <a:stretch/>
        </p:blipFill>
        <p:spPr bwMode="auto">
          <a:xfrm>
            <a:off x="4763" y="712528"/>
            <a:ext cx="9139237" cy="517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theme/theme1.xml><?xml version="1.0" encoding="utf-8"?>
<a:theme xmlns:a="http://schemas.openxmlformats.org/drawingml/2006/main" name="GIS">
  <a:themeElements>
    <a:clrScheme name="GI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I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GI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I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I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I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I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I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I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I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I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I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I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I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WACO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_w">
  <a:themeElements>
    <a:clrScheme name="m_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_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m_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_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_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_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_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_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_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_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_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_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_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_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_w">
  <a:themeElements>
    <a:clrScheme name="c_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_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c_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_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_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_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_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_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_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_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_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_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_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_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_w">
  <a:themeElements>
    <a:clrScheme name="1_c_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_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1_c_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_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_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_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_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_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_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_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_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_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_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_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
      <a:dk1>
        <a:srgbClr val="808080"/>
      </a:dk1>
      <a:lt1>
        <a:srgbClr val="EFF1E1"/>
      </a:lt1>
      <a:dk2>
        <a:srgbClr val="98C29C"/>
      </a:dk2>
      <a:lt2>
        <a:srgbClr val="FDFCC7"/>
      </a:lt2>
      <a:accent1>
        <a:srgbClr val="00CC99"/>
      </a:accent1>
      <a:accent2>
        <a:srgbClr val="3333CC"/>
      </a:accent2>
      <a:accent3>
        <a:srgbClr val="CADDCB"/>
      </a:accent3>
      <a:accent4>
        <a:srgbClr val="CCCEC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
      <a:dk1>
        <a:srgbClr val="808080"/>
      </a:dk1>
      <a:lt1>
        <a:srgbClr val="EFF1E1"/>
      </a:lt1>
      <a:dk2>
        <a:srgbClr val="98C29C"/>
      </a:dk2>
      <a:lt2>
        <a:srgbClr val="FDFCC7"/>
      </a:lt2>
      <a:accent1>
        <a:srgbClr val="00CC99"/>
      </a:accent1>
      <a:accent2>
        <a:srgbClr val="3333CC"/>
      </a:accent2>
      <a:accent3>
        <a:srgbClr val="CADDCB"/>
      </a:accent3>
      <a:accent4>
        <a:srgbClr val="CCCEC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
      <a:dk1>
        <a:srgbClr val="808080"/>
      </a:dk1>
      <a:lt1>
        <a:srgbClr val="EFF1E1"/>
      </a:lt1>
      <a:dk2>
        <a:srgbClr val="98C29C"/>
      </a:dk2>
      <a:lt2>
        <a:srgbClr val="FDFCC7"/>
      </a:lt2>
      <a:accent1>
        <a:srgbClr val="00CC99"/>
      </a:accent1>
      <a:accent2>
        <a:srgbClr val="3333CC"/>
      </a:accent2>
      <a:accent3>
        <a:srgbClr val="CADDCB"/>
      </a:accent3>
      <a:accent4>
        <a:srgbClr val="CCCEC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24429</TotalTime>
  <Words>3712</Words>
  <Application>Microsoft Office PowerPoint</Application>
  <PresentationFormat>On-screen Show (4:3)</PresentationFormat>
  <Paragraphs>453</Paragraphs>
  <Slides>48</Slides>
  <Notes>47</Notes>
  <HiddenSlides>0</HiddenSlides>
  <MMClips>0</MMClips>
  <ScaleCrop>false</ScaleCrop>
  <HeadingPairs>
    <vt:vector size="4" baseType="variant">
      <vt:variant>
        <vt:lpstr>Theme</vt:lpstr>
      </vt:variant>
      <vt:variant>
        <vt:i4>10</vt:i4>
      </vt:variant>
      <vt:variant>
        <vt:lpstr>Slide Titles</vt:lpstr>
      </vt:variant>
      <vt:variant>
        <vt:i4>48</vt:i4>
      </vt:variant>
    </vt:vector>
  </HeadingPairs>
  <TitlesOfParts>
    <vt:vector size="58" baseType="lpstr">
      <vt:lpstr>GIS</vt:lpstr>
      <vt:lpstr>m_w</vt:lpstr>
      <vt:lpstr>c_w</vt:lpstr>
      <vt:lpstr>Blank</vt:lpstr>
      <vt:lpstr>1_c_w</vt:lpstr>
      <vt:lpstr>Default Design</vt:lpstr>
      <vt:lpstr>2_Default Design</vt:lpstr>
      <vt:lpstr>3_Default Design</vt:lpstr>
      <vt:lpstr>1_Office Theme</vt:lpstr>
      <vt:lpstr>SWACO Theme</vt:lpstr>
      <vt:lpstr>PowerPoint Presentation</vt:lpstr>
      <vt:lpstr>PowerPoint Presentation</vt:lpstr>
      <vt:lpstr>PowerPoint Presentation</vt:lpstr>
      <vt:lpstr>PowerPoint Presentation</vt:lpstr>
      <vt:lpstr>Implications of runoff </vt:lpstr>
      <vt:lpstr>PowerPoint Presentation</vt:lpstr>
      <vt:lpstr> Changes to Water Cycle</vt:lpstr>
      <vt:lpstr>Benefits: water quality/quantity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Stands/ Risers</vt:lpstr>
      <vt:lpstr>Soaker Hose </vt:lpstr>
      <vt:lpstr>PowerPoint Presentation</vt:lpstr>
      <vt:lpstr>PowerPoint Presentation</vt:lpstr>
      <vt:lpstr>PowerPoint Presentation</vt:lpstr>
      <vt:lpstr>PowerPoint Presentation</vt:lpstr>
      <vt:lpstr>PowerPoint Presentation</vt:lpstr>
      <vt:lpstr>Design</vt:lpstr>
      <vt:lpstr>Rain Garden Plants:  A Sample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we waste food,         </vt:lpstr>
      <vt:lpstr>13% Wasted Food</vt:lpstr>
      <vt:lpstr>Every time you eat, you make a choice….          </vt:lpstr>
      <vt:lpstr>What is Composting?</vt:lpstr>
      <vt:lpstr>PowerPoint Presentation</vt:lpstr>
      <vt:lpstr>PowerPoint Presentation</vt:lpstr>
      <vt:lpstr>Your opportunity to make a measurable difference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Kinzelman Kline,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Lawrence B. Elswick</dc:creator>
  <cp:lastModifiedBy>Gasaway, Kori</cp:lastModifiedBy>
  <cp:revision>1474</cp:revision>
  <cp:lastPrinted>2000-05-24T15:08:36Z</cp:lastPrinted>
  <dcterms:created xsi:type="dcterms:W3CDTF">2000-05-24T14:20:30Z</dcterms:created>
  <dcterms:modified xsi:type="dcterms:W3CDTF">2019-03-15T16:19:52Z</dcterms:modified>
</cp:coreProperties>
</file>